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5" r:id="rId2"/>
    <p:sldId id="292" r:id="rId3"/>
    <p:sldId id="303" r:id="rId4"/>
    <p:sldId id="295" r:id="rId5"/>
    <p:sldId id="294" r:id="rId6"/>
    <p:sldId id="293" r:id="rId7"/>
    <p:sldId id="307" r:id="rId8"/>
    <p:sldId id="297" r:id="rId9"/>
    <p:sldId id="312" r:id="rId10"/>
    <p:sldId id="308" r:id="rId11"/>
    <p:sldId id="298" r:id="rId12"/>
    <p:sldId id="258" r:id="rId13"/>
    <p:sldId id="274" r:id="rId14"/>
    <p:sldId id="276" r:id="rId15"/>
    <p:sldId id="261" r:id="rId16"/>
    <p:sldId id="278" r:id="rId17"/>
    <p:sldId id="310" r:id="rId18"/>
    <p:sldId id="313" r:id="rId19"/>
    <p:sldId id="314" r:id="rId20"/>
    <p:sldId id="279" r:id="rId21"/>
    <p:sldId id="300" r:id="rId22"/>
    <p:sldId id="280" r:id="rId23"/>
    <p:sldId id="296" r:id="rId24"/>
    <p:sldId id="259" r:id="rId25"/>
    <p:sldId id="281" r:id="rId26"/>
    <p:sldId id="282" r:id="rId27"/>
    <p:sldId id="283" r:id="rId28"/>
    <p:sldId id="301" r:id="rId29"/>
    <p:sldId id="285" r:id="rId30"/>
    <p:sldId id="284" r:id="rId31"/>
    <p:sldId id="288" r:id="rId32"/>
    <p:sldId id="286" r:id="rId33"/>
    <p:sldId id="290" r:id="rId34"/>
    <p:sldId id="289" r:id="rId35"/>
    <p:sldId id="316" r:id="rId36"/>
    <p:sldId id="317" r:id="rId37"/>
    <p:sldId id="318" r:id="rId38"/>
    <p:sldId id="361" r:id="rId39"/>
    <p:sldId id="299" r:id="rId40"/>
    <p:sldId id="304" r:id="rId41"/>
    <p:sldId id="319" r:id="rId42"/>
    <p:sldId id="320" r:id="rId43"/>
    <p:sldId id="305" r:id="rId44"/>
    <p:sldId id="321" r:id="rId45"/>
    <p:sldId id="322" r:id="rId46"/>
    <p:sldId id="302" r:id="rId47"/>
    <p:sldId id="306" r:id="rId48"/>
    <p:sldId id="343" r:id="rId49"/>
    <p:sldId id="362" r:id="rId50"/>
    <p:sldId id="336" r:id="rId51"/>
    <p:sldId id="337" r:id="rId52"/>
    <p:sldId id="330" r:id="rId53"/>
    <p:sldId id="347" r:id="rId54"/>
    <p:sldId id="346" r:id="rId55"/>
    <p:sldId id="348" r:id="rId56"/>
    <p:sldId id="365" r:id="rId57"/>
    <p:sldId id="3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B0084-8D2B-4AA1-9CE1-1B5639819E6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6702-A145-435F-B2F8-510B993C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G-matrix interacts with selection. Constraint = deviation of the response to selection from the direction of selection.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FB404-48C8-40F1-BFDB-8342ED0071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305E-5FB7-46DA-AF75-8B14E9F0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BF4A-0FBA-4804-96FD-7779D1733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774B-D429-4083-8A9D-26C19403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C5A2-A14E-4E22-93CE-C4F5E4E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5FDD3-88FD-4167-908E-07A99CD1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6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D7AD-8FD7-4DC0-BAF9-B37F75C7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81CE6-A91C-44C9-B33E-260B21301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04AD-8C0B-4140-A399-1BDFB49B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04B9-45B8-4D49-B081-7E959443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D6705-9669-4E13-82B6-EF8999FD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3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7CFF5-64A8-4613-9A6C-D0A1BA08B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9C14F-EC19-42EA-9C62-8E85E2320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D31-2397-4523-98A6-36B422CA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75944-52C0-430D-B684-BAF7D47A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037B-30D5-4111-8006-02408AB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6F65-F078-4D62-9C8F-AC7B776F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9BB0-C2B3-4AAA-B166-C003B6D5F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93158-1D7F-4465-8C93-DD6A3465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18FB-9A0A-453E-ABCC-D23FD031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15EA4-99C0-4C76-98C6-ABA14239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4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30FC-0060-4F43-8BBC-84806410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9767B-9991-4B54-A0D6-084424197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2BA7-D37A-4497-B29F-E62AA946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4E6CA-F7BE-41FF-8DF4-07FD1A33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464DE-A734-42C3-A4DF-7FE09A60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FF2C-53A2-4B08-B9FF-0629B9A0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08B43-CA1D-431F-8D3C-CACD6D664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BA603-65CB-4D5B-868E-53B3A303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1C98B-C048-462F-9A6D-47196B2B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A3AFF-921E-425A-B10B-385A1444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18E5-164E-4DF9-AB94-3D5EB48E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2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BA08-8F0A-4B90-B4F3-9ACDC014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8E054-DFFA-4D39-9134-166BA4435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E4832-70D2-48E4-BDB1-13C827628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44C45-94EA-4A89-8F25-2798121C0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3C978-B224-4783-B76D-F96651102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F6F8A-EF09-48E7-B9EF-B0353A10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6F2DA-7E76-40DD-AFDA-F56B6C31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B7F15-0E9A-472C-A647-E683AE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D8BD-CD05-4C74-8BB5-170219D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D0885-3939-428D-A47D-C87B154F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E95BE-2D3B-4D6A-9072-4D650542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8430A-408D-49D1-ABD2-DA5A413A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0F4C9-3630-4228-9871-D97215E0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8C3A5-89EC-4865-8F5A-F0344D4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E77-BF5A-4A12-A2FA-F60A34CE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B72A-8E48-4699-B638-E4C61B89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CDB6-F510-4D9B-B098-658148D5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360D-C433-4C1A-A86C-9B3FA482B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8615D-02A3-4FEF-931B-853579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7565C-28C4-4524-BEDD-CEE8D4B7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11022-C703-4CBA-8A1C-BD28AA78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A52B-023D-489B-BAC7-0EF68359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CC59B-C65C-4C70-B1DC-3E4836C9D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33E10-2B30-4837-BDAD-B78C2316C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624FB-8CC1-4A9E-8C0D-67DA3678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4F42-F5A1-46D9-BDFD-60C80210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6A510-8911-4D3C-BF64-C96D9E22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C34B9-EB5F-4DB0-BF09-3B8C017A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981AD-89C5-4234-9B62-61E851340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09A4-7978-4DBB-9528-66DB9AADB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7E25A-2D80-437B-A59C-7F0A1DA96B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50B6B-8662-4EA7-8763-BF63C3376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59858-1E11-43FA-81C6-505222362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DC928-FF66-418B-A653-2E29375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848CF-957B-43FA-8909-049AC97F8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005" y="3038475"/>
            <a:ext cx="9717556" cy="1441183"/>
          </a:xfrm>
        </p:spPr>
        <p:txBody>
          <a:bodyPr anchor="b">
            <a:normAutofit/>
          </a:bodyPr>
          <a:lstStyle/>
          <a:p>
            <a:r>
              <a:rPr lang="pt-BR" sz="4800" b="1" dirty="0"/>
              <a:t>Minicurso: BIOLOGIA EVOLUTIVA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255FD1-383B-4DCA-A026-D25E5122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311" y="4896251"/>
            <a:ext cx="6802557" cy="1441182"/>
          </a:xfrm>
        </p:spPr>
        <p:txBody>
          <a:bodyPr>
            <a:noAutofit/>
          </a:bodyPr>
          <a:lstStyle/>
          <a:p>
            <a:r>
              <a:rPr lang="pt-BR" dirty="0"/>
              <a:t>Palestrante: MONIQUE N. SIMON</a:t>
            </a:r>
          </a:p>
          <a:p>
            <a:r>
              <a:rPr lang="pt-BR" dirty="0"/>
              <a:t>Laboratório:  Laboratório de Evolução de Mamíferos (LEM)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49C2DB-C2A0-45DC-B07D-9B33509D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329918"/>
            <a:ext cx="7743825" cy="27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19BE-2A54-4DD3-A652-1538B4ED9214}"/>
              </a:ext>
            </a:extLst>
          </p:cNvPr>
          <p:cNvSpPr txBox="1">
            <a:spLocks/>
          </p:cNvSpPr>
          <p:nvPr/>
        </p:nvSpPr>
        <p:spPr>
          <a:xfrm>
            <a:off x="327366" y="254497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Modelo</a:t>
            </a:r>
            <a:r>
              <a:rPr lang="en-US" sz="3600" dirty="0">
                <a:solidFill>
                  <a:srgbClr val="C00000"/>
                </a:solidFill>
              </a:rPr>
              <a:t> Infinitesimal de Fisher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5C527-FF2A-440D-B86A-1E057BB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280" y="1291485"/>
            <a:ext cx="7556560" cy="478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96718-022F-46C0-907E-3E2B80F9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90" y="1373063"/>
            <a:ext cx="2483530" cy="37293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2B37D5-8D3C-4E76-AF60-277276CD8BC6}"/>
              </a:ext>
            </a:extLst>
          </p:cNvPr>
          <p:cNvSpPr txBox="1">
            <a:spLocks/>
          </p:cNvSpPr>
          <p:nvPr/>
        </p:nvSpPr>
        <p:spPr>
          <a:xfrm>
            <a:off x="8976690" y="5012160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Ronald A. Fisher</a:t>
            </a:r>
          </a:p>
        </p:txBody>
      </p:sp>
    </p:spTree>
    <p:extLst>
      <p:ext uri="{BB962C8B-B14F-4D97-AF65-F5344CB8AC3E}">
        <p14:creationId xmlns:p14="http://schemas.microsoft.com/office/powerpoint/2010/main" val="179239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7298-DC9F-4B96-9B9E-CEB2A5B1B13F}"/>
              </a:ext>
            </a:extLst>
          </p:cNvPr>
          <p:cNvSpPr txBox="1">
            <a:spLocks/>
          </p:cNvSpPr>
          <p:nvPr/>
        </p:nvSpPr>
        <p:spPr>
          <a:xfrm>
            <a:off x="327366" y="254497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Modelo</a:t>
            </a:r>
            <a:r>
              <a:rPr lang="en-US" sz="3600" dirty="0">
                <a:solidFill>
                  <a:srgbClr val="C00000"/>
                </a:solidFill>
              </a:rPr>
              <a:t> Infinitesimal de Fisher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1CD60-0377-4A03-9C59-9D90C4E5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280" y="1291485"/>
            <a:ext cx="7556560" cy="478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10DEF-19BD-4102-8C38-9FF4577C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90" y="1373063"/>
            <a:ext cx="2483530" cy="37293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2E624D-02FD-4982-A0F4-21B2CAA6B963}"/>
              </a:ext>
            </a:extLst>
          </p:cNvPr>
          <p:cNvSpPr txBox="1">
            <a:spLocks/>
          </p:cNvSpPr>
          <p:nvPr/>
        </p:nvSpPr>
        <p:spPr>
          <a:xfrm>
            <a:off x="8976690" y="5012160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Ronald A. Fisher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2C817-C43B-4B67-9B95-032E6BD338B1}"/>
              </a:ext>
            </a:extLst>
          </p:cNvPr>
          <p:cNvSpPr txBox="1">
            <a:spLocks/>
          </p:cNvSpPr>
          <p:nvPr/>
        </p:nvSpPr>
        <p:spPr>
          <a:xfrm>
            <a:off x="3215311" y="1017229"/>
            <a:ext cx="5227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rgbClr val="C00000"/>
                </a:solidFill>
              </a:rPr>
              <a:t>Múltiplos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alelos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de </a:t>
            </a:r>
            <a:r>
              <a:rPr lang="en-US" sz="2400" dirty="0" err="1"/>
              <a:t>pequeno</a:t>
            </a:r>
            <a:r>
              <a:rPr lang="en-US" sz="2400" dirty="0"/>
              <a:t> </a:t>
            </a:r>
            <a:r>
              <a:rPr lang="en-US" sz="2400" dirty="0" err="1"/>
              <a:t>efeito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no </a:t>
            </a:r>
            <a:r>
              <a:rPr lang="en-US" sz="2400" dirty="0" err="1"/>
              <a:t>fenótipo</a:t>
            </a:r>
            <a:r>
              <a:rPr lang="en-US" sz="2400" dirty="0"/>
              <a:t> (</a:t>
            </a:r>
            <a:r>
              <a:rPr lang="en-US" sz="2400" dirty="0" err="1"/>
              <a:t>características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C00000"/>
                </a:solidFill>
              </a:rPr>
              <a:t>poligênicas</a:t>
            </a:r>
            <a:r>
              <a:rPr lang="en-US" sz="24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F0CED3-B4D4-4EB1-B184-BCD95E0EA97D}"/>
              </a:ext>
            </a:extLst>
          </p:cNvPr>
          <p:cNvSpPr/>
          <p:nvPr/>
        </p:nvSpPr>
        <p:spPr>
          <a:xfrm>
            <a:off x="3317967" y="1291485"/>
            <a:ext cx="5007428" cy="7805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C379DB-5B8E-4BDF-A4E4-1E0A4DD9A824}"/>
              </a:ext>
            </a:extLst>
          </p:cNvPr>
          <p:cNvSpPr txBox="1">
            <a:spLocks/>
          </p:cNvSpPr>
          <p:nvPr/>
        </p:nvSpPr>
        <p:spPr>
          <a:xfrm>
            <a:off x="4059046" y="5012160"/>
            <a:ext cx="4495219" cy="1672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rgbClr val="C00000"/>
                </a:solidFill>
              </a:rPr>
              <a:t>média</a:t>
            </a:r>
            <a:r>
              <a:rPr lang="en-US" sz="2400" dirty="0"/>
              <a:t> = </a:t>
            </a:r>
            <a:r>
              <a:rPr lang="en-US" sz="2400" dirty="0">
                <a:sym typeface="Symbol" panose="05050102010706020507" pitchFamily="18" charset="2"/>
              </a:rPr>
              <a:t> f(x) x </a:t>
            </a:r>
            <a:endParaRPr lang="en-US" sz="2400" dirty="0"/>
          </a:p>
          <a:p>
            <a:r>
              <a:rPr lang="en-US" sz="2400" dirty="0" err="1">
                <a:solidFill>
                  <a:srgbClr val="C00000"/>
                </a:solidFill>
              </a:rPr>
              <a:t>variância</a:t>
            </a:r>
            <a:r>
              <a:rPr lang="en-US" sz="2400" dirty="0"/>
              <a:t> = 1/(n-1) </a:t>
            </a:r>
            <a:r>
              <a:rPr lang="en-US" sz="2400" dirty="0">
                <a:sym typeface="Symbol" panose="05050102010706020507" pitchFamily="18" charset="2"/>
              </a:rPr>
              <a:t> (x – media)</a:t>
            </a:r>
            <a:r>
              <a:rPr lang="en-US" sz="2400" baseline="30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540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F76B-0767-46E7-835D-AD24FBAA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Modelo</a:t>
            </a:r>
            <a:r>
              <a:rPr lang="en-US" sz="3600" dirty="0">
                <a:solidFill>
                  <a:srgbClr val="C00000"/>
                </a:solidFill>
              </a:rPr>
              <a:t> Fundamental da </a:t>
            </a:r>
            <a:r>
              <a:rPr lang="en-US" sz="3600" dirty="0" err="1">
                <a:solidFill>
                  <a:srgbClr val="C00000"/>
                </a:solidFill>
              </a:rPr>
              <a:t>Genética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Quantitativa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04C4C1-C5A7-4A4E-8100-12183DF7574E}"/>
              </a:ext>
            </a:extLst>
          </p:cNvPr>
          <p:cNvSpPr txBox="1">
            <a:spLocks/>
          </p:cNvSpPr>
          <p:nvPr/>
        </p:nvSpPr>
        <p:spPr>
          <a:xfrm>
            <a:off x="6578792" y="1336675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 = G + 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77B65A-66B7-4EDA-8761-CBEF1C9ED767}"/>
              </a:ext>
            </a:extLst>
          </p:cNvPr>
          <p:cNvCxnSpPr>
            <a:cxnSpLocks/>
          </p:cNvCxnSpPr>
          <p:nvPr/>
        </p:nvCxnSpPr>
        <p:spPr>
          <a:xfrm>
            <a:off x="8248048" y="1999456"/>
            <a:ext cx="854869" cy="42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D97226-BDCF-43E4-9391-D20B01F598EF}"/>
              </a:ext>
            </a:extLst>
          </p:cNvPr>
          <p:cNvCxnSpPr>
            <a:cxnSpLocks/>
          </p:cNvCxnSpPr>
          <p:nvPr/>
        </p:nvCxnSpPr>
        <p:spPr>
          <a:xfrm flipV="1">
            <a:off x="2956910" y="4152900"/>
            <a:ext cx="0" cy="8667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CB76ED-8EB0-4BA7-A11C-8F829CA08ABC}"/>
              </a:ext>
            </a:extLst>
          </p:cNvPr>
          <p:cNvSpPr/>
          <p:nvPr/>
        </p:nvSpPr>
        <p:spPr>
          <a:xfrm>
            <a:off x="6600224" y="1619250"/>
            <a:ext cx="1788318" cy="6699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AC35113-7AA7-44A9-9A09-5E2FD20932B4}"/>
              </a:ext>
            </a:extLst>
          </p:cNvPr>
          <p:cNvSpPr txBox="1">
            <a:spLocks/>
          </p:cNvSpPr>
          <p:nvPr/>
        </p:nvSpPr>
        <p:spPr>
          <a:xfrm>
            <a:off x="8323951" y="1954220"/>
            <a:ext cx="3897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Desvio</a:t>
            </a:r>
            <a:r>
              <a:rPr lang="en-US" sz="2800" dirty="0"/>
              <a:t> </a:t>
            </a:r>
            <a:r>
              <a:rPr lang="en-US" sz="2800" dirty="0" err="1"/>
              <a:t>ambiental</a:t>
            </a:r>
            <a:endParaRPr lang="en-US" sz="28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4A02FB-6A93-420F-B8C3-0DF9BFD65553}"/>
              </a:ext>
            </a:extLst>
          </p:cNvPr>
          <p:cNvCxnSpPr>
            <a:cxnSpLocks/>
          </p:cNvCxnSpPr>
          <p:nvPr/>
        </p:nvCxnSpPr>
        <p:spPr>
          <a:xfrm flipH="1">
            <a:off x="6312092" y="2147513"/>
            <a:ext cx="500062" cy="5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2726760F-913B-4404-B0FE-A67201DC9D32}"/>
              </a:ext>
            </a:extLst>
          </p:cNvPr>
          <p:cNvSpPr txBox="1">
            <a:spLocks/>
          </p:cNvSpPr>
          <p:nvPr/>
        </p:nvSpPr>
        <p:spPr>
          <a:xfrm>
            <a:off x="4394590" y="2212174"/>
            <a:ext cx="2897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Valor </a:t>
            </a:r>
            <a:r>
              <a:rPr lang="en-US" sz="2800" dirty="0" err="1"/>
              <a:t>fenotípico</a:t>
            </a:r>
            <a:endParaRPr lang="en-US" sz="280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EA9908E-34FD-4147-9F6E-4FA262A8D454}"/>
              </a:ext>
            </a:extLst>
          </p:cNvPr>
          <p:cNvSpPr txBox="1">
            <a:spLocks/>
          </p:cNvSpPr>
          <p:nvPr/>
        </p:nvSpPr>
        <p:spPr>
          <a:xfrm>
            <a:off x="6045392" y="2735985"/>
            <a:ext cx="2897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C00000"/>
                </a:solidFill>
              </a:rPr>
              <a:t>Valor </a:t>
            </a:r>
            <a:r>
              <a:rPr lang="en-US" sz="2800" dirty="0" err="1">
                <a:solidFill>
                  <a:srgbClr val="C00000"/>
                </a:solidFill>
              </a:rPr>
              <a:t>genotípico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F2A42E-FB59-4204-B179-42EEAE9D1D99}"/>
              </a:ext>
            </a:extLst>
          </p:cNvPr>
          <p:cNvCxnSpPr>
            <a:cxnSpLocks/>
          </p:cNvCxnSpPr>
          <p:nvPr/>
        </p:nvCxnSpPr>
        <p:spPr>
          <a:xfrm>
            <a:off x="7545579" y="2184386"/>
            <a:ext cx="44947" cy="107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F4790E-74B6-443A-BB36-E150AB63F04C}"/>
              </a:ext>
            </a:extLst>
          </p:cNvPr>
          <p:cNvCxnSpPr>
            <a:cxnSpLocks/>
          </p:cNvCxnSpPr>
          <p:nvPr/>
        </p:nvCxnSpPr>
        <p:spPr>
          <a:xfrm>
            <a:off x="7590526" y="3644061"/>
            <a:ext cx="44947" cy="107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52D885B6-D00E-4BED-A079-AEF8B2711BF6}"/>
              </a:ext>
            </a:extLst>
          </p:cNvPr>
          <p:cNvSpPr txBox="1">
            <a:spLocks/>
          </p:cNvSpPr>
          <p:nvPr/>
        </p:nvSpPr>
        <p:spPr>
          <a:xfrm>
            <a:off x="5461131" y="4520237"/>
            <a:ext cx="4559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Soma de </a:t>
            </a:r>
            <a:r>
              <a:rPr lang="en-US" sz="2800" dirty="0" err="1"/>
              <a:t>todos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C00000"/>
                </a:solidFill>
              </a:rPr>
              <a:t>efeitos</a:t>
            </a:r>
            <a:r>
              <a:rPr lang="en-US" sz="2800" dirty="0">
                <a:solidFill>
                  <a:srgbClr val="C00000"/>
                </a:solidFill>
              </a:rPr>
              <a:t> de </a:t>
            </a:r>
            <a:r>
              <a:rPr lang="en-US" sz="2800" dirty="0" err="1">
                <a:solidFill>
                  <a:srgbClr val="C00000"/>
                </a:solidFill>
              </a:rPr>
              <a:t>alelos</a:t>
            </a:r>
            <a:r>
              <a:rPr lang="en-US" sz="2800" dirty="0"/>
              <a:t> que </a:t>
            </a:r>
            <a:r>
              <a:rPr lang="en-US" sz="2800" dirty="0" err="1"/>
              <a:t>afetam</a:t>
            </a:r>
            <a:r>
              <a:rPr lang="en-US" sz="2800" dirty="0"/>
              <a:t> o </a:t>
            </a:r>
            <a:r>
              <a:rPr lang="en-US" sz="2800" dirty="0" err="1"/>
              <a:t>fenótipo</a:t>
            </a:r>
            <a:endParaRPr lang="en-US" sz="2800" dirty="0"/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múltiplos</a:t>
            </a:r>
            <a:r>
              <a:rPr lang="en-US" sz="2800" dirty="0"/>
              <a:t> </a:t>
            </a:r>
            <a:r>
              <a:rPr lang="en-US" sz="2800" dirty="0" err="1"/>
              <a:t>alelos</a:t>
            </a:r>
            <a:r>
              <a:rPr lang="en-US" sz="2800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F13548-FB86-4FEA-B3A0-81700093DF0B}"/>
              </a:ext>
            </a:extLst>
          </p:cNvPr>
          <p:cNvCxnSpPr>
            <a:cxnSpLocks/>
          </p:cNvCxnSpPr>
          <p:nvPr/>
        </p:nvCxnSpPr>
        <p:spPr>
          <a:xfrm>
            <a:off x="753291" y="3143794"/>
            <a:ext cx="0" cy="2214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1F7C6B-9767-4CB9-B965-EE1285A33A9A}"/>
              </a:ext>
            </a:extLst>
          </p:cNvPr>
          <p:cNvCxnSpPr>
            <a:cxnSpLocks/>
          </p:cNvCxnSpPr>
          <p:nvPr/>
        </p:nvCxnSpPr>
        <p:spPr>
          <a:xfrm flipH="1">
            <a:off x="753291" y="5329646"/>
            <a:ext cx="25820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2F2ED97-50E6-4127-AEA9-0DB96CEE098D}"/>
              </a:ext>
            </a:extLst>
          </p:cNvPr>
          <p:cNvSpPr txBox="1">
            <a:spLocks/>
          </p:cNvSpPr>
          <p:nvPr/>
        </p:nvSpPr>
        <p:spPr>
          <a:xfrm rot="16200000">
            <a:off x="-1026015" y="3575755"/>
            <a:ext cx="2897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Frequência</a:t>
            </a:r>
            <a:endParaRPr lang="en-US" sz="2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CCC40A7-53F5-4C1C-B3C8-1AEB7B326660}"/>
              </a:ext>
            </a:extLst>
          </p:cNvPr>
          <p:cNvSpPr txBox="1">
            <a:spLocks/>
          </p:cNvSpPr>
          <p:nvPr/>
        </p:nvSpPr>
        <p:spPr>
          <a:xfrm>
            <a:off x="595346" y="5389623"/>
            <a:ext cx="2897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Característica</a:t>
            </a:r>
            <a:endParaRPr lang="en-US" sz="2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C6C4FAC-0C99-481A-B81C-F6B503A40E13}"/>
              </a:ext>
            </a:extLst>
          </p:cNvPr>
          <p:cNvSpPr/>
          <p:nvPr/>
        </p:nvSpPr>
        <p:spPr>
          <a:xfrm>
            <a:off x="911237" y="3419228"/>
            <a:ext cx="2242953" cy="1910418"/>
          </a:xfrm>
          <a:custGeom>
            <a:avLst/>
            <a:gdLst>
              <a:gd name="connsiteX0" fmla="*/ 0 w 3675017"/>
              <a:gd name="connsiteY0" fmla="*/ 2717176 h 2717176"/>
              <a:gd name="connsiteX1" fmla="*/ 1846217 w 3675017"/>
              <a:gd name="connsiteY1" fmla="*/ 101 h 2717176"/>
              <a:gd name="connsiteX2" fmla="*/ 3675017 w 3675017"/>
              <a:gd name="connsiteY2" fmla="*/ 2603964 h 2717176"/>
              <a:gd name="connsiteX3" fmla="*/ 3675017 w 3675017"/>
              <a:gd name="connsiteY3" fmla="*/ 2603964 h 271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5017" h="2717176">
                <a:moveTo>
                  <a:pt x="0" y="2717176"/>
                </a:moveTo>
                <a:cubicBezTo>
                  <a:pt x="616857" y="1368073"/>
                  <a:pt x="1233714" y="18970"/>
                  <a:pt x="1846217" y="101"/>
                </a:cubicBezTo>
                <a:cubicBezTo>
                  <a:pt x="2458720" y="-18768"/>
                  <a:pt x="3675017" y="2603964"/>
                  <a:pt x="3675017" y="2603964"/>
                </a:cubicBezTo>
                <a:lnTo>
                  <a:pt x="3675017" y="260396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5CD240-44BC-4B61-8602-32B82320A000}"/>
              </a:ext>
            </a:extLst>
          </p:cNvPr>
          <p:cNvCxnSpPr>
            <a:cxnSpLocks/>
          </p:cNvCxnSpPr>
          <p:nvPr/>
        </p:nvCxnSpPr>
        <p:spPr>
          <a:xfrm flipH="1">
            <a:off x="2032713" y="5189319"/>
            <a:ext cx="11624" cy="2592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A627A88-52B8-47AE-A9D7-8B02630BD588}"/>
              </a:ext>
            </a:extLst>
          </p:cNvPr>
          <p:cNvSpPr txBox="1">
            <a:spLocks/>
          </p:cNvSpPr>
          <p:nvPr/>
        </p:nvSpPr>
        <p:spPr>
          <a:xfrm>
            <a:off x="1730697" y="5364638"/>
            <a:ext cx="581274" cy="54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402EED-3CEF-4667-B71C-5C1F79287BA4}"/>
              </a:ext>
            </a:extLst>
          </p:cNvPr>
          <p:cNvCxnSpPr>
            <a:cxnSpLocks/>
          </p:cNvCxnSpPr>
          <p:nvPr/>
        </p:nvCxnSpPr>
        <p:spPr>
          <a:xfrm flipH="1">
            <a:off x="2694841" y="5213587"/>
            <a:ext cx="11624" cy="2592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5A233032-D18C-42AE-AF73-693E978B7BCA}"/>
              </a:ext>
            </a:extLst>
          </p:cNvPr>
          <p:cNvSpPr txBox="1">
            <a:spLocks/>
          </p:cNvSpPr>
          <p:nvPr/>
        </p:nvSpPr>
        <p:spPr>
          <a:xfrm>
            <a:off x="2415828" y="5370546"/>
            <a:ext cx="581274" cy="54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x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96974E1-92F4-4282-8F65-BEDD9A0286A3}"/>
              </a:ext>
            </a:extLst>
          </p:cNvPr>
          <p:cNvSpPr/>
          <p:nvPr/>
        </p:nvSpPr>
        <p:spPr>
          <a:xfrm rot="16200000">
            <a:off x="2323072" y="4668838"/>
            <a:ext cx="93346" cy="7382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38DDE10-D146-4779-A962-4B47F1683734}"/>
              </a:ext>
            </a:extLst>
          </p:cNvPr>
          <p:cNvSpPr txBox="1">
            <a:spLocks/>
          </p:cNvSpPr>
          <p:nvPr/>
        </p:nvSpPr>
        <p:spPr>
          <a:xfrm>
            <a:off x="2087783" y="4353635"/>
            <a:ext cx="581274" cy="54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16673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20C4-7C5C-40AF-98AB-C46891A0C67E}"/>
              </a:ext>
            </a:extLst>
          </p:cNvPr>
          <p:cNvSpPr txBox="1">
            <a:spLocks/>
          </p:cNvSpPr>
          <p:nvPr/>
        </p:nvSpPr>
        <p:spPr>
          <a:xfrm>
            <a:off x="381735" y="270668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 </a:t>
            </a:r>
            <a:r>
              <a:rPr lang="en-US" sz="3600" dirty="0"/>
              <a:t>Como </a:t>
            </a:r>
            <a:r>
              <a:rPr lang="en-US" sz="3600" dirty="0" err="1"/>
              <a:t>calcular</a:t>
            </a:r>
            <a:r>
              <a:rPr lang="en-US" sz="3600" dirty="0"/>
              <a:t> o </a:t>
            </a:r>
            <a:r>
              <a:rPr lang="en-US" sz="3600" dirty="0" err="1"/>
              <a:t>efeito</a:t>
            </a:r>
            <a:r>
              <a:rPr lang="en-US" sz="3600" dirty="0"/>
              <a:t> de um </a:t>
            </a:r>
            <a:r>
              <a:rPr lang="en-US" sz="3600" dirty="0" err="1"/>
              <a:t>alelo</a:t>
            </a:r>
            <a:r>
              <a:rPr lang="en-US" sz="3600" dirty="0"/>
              <a:t> no </a:t>
            </a:r>
            <a:r>
              <a:rPr lang="en-US" sz="3600" dirty="0" err="1"/>
              <a:t>fenótipo</a:t>
            </a:r>
            <a:r>
              <a:rPr lang="en-US" sz="3600" dirty="0"/>
              <a:t>, e </a:t>
            </a:r>
            <a:r>
              <a:rPr lang="en-US" sz="3600" dirty="0" err="1"/>
              <a:t>não</a:t>
            </a:r>
            <a:r>
              <a:rPr lang="en-US" sz="3600" dirty="0"/>
              <a:t> de um </a:t>
            </a:r>
            <a:r>
              <a:rPr lang="en-US" sz="3600" dirty="0" err="1"/>
              <a:t>genótipo</a:t>
            </a:r>
            <a:r>
              <a:rPr lang="en-US" sz="36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02811-1C71-4C89-B9C2-45E39DE4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565" y="1816187"/>
            <a:ext cx="7556560" cy="478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639F80-C6D6-4A0D-8B3A-7B46EB851F9C}"/>
              </a:ext>
            </a:extLst>
          </p:cNvPr>
          <p:cNvSpPr txBox="1">
            <a:spLocks/>
          </p:cNvSpPr>
          <p:nvPr/>
        </p:nvSpPr>
        <p:spPr>
          <a:xfrm>
            <a:off x="38835" y="877534"/>
            <a:ext cx="11658600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400" dirty="0"/>
              <a:t>O </a:t>
            </a:r>
            <a:r>
              <a:rPr lang="en-US" sz="2400" dirty="0" err="1"/>
              <a:t>indivíduo</a:t>
            </a:r>
            <a:r>
              <a:rPr lang="en-US" sz="2400" dirty="0"/>
              <a:t> parental </a:t>
            </a:r>
            <a:r>
              <a:rPr lang="en-US" sz="2400" dirty="0" err="1"/>
              <a:t>possuí</a:t>
            </a:r>
            <a:r>
              <a:rPr lang="en-US" sz="2400" dirty="0"/>
              <a:t> um </a:t>
            </a:r>
            <a:r>
              <a:rPr lang="en-US" sz="2400" dirty="0" err="1"/>
              <a:t>genótipo</a:t>
            </a:r>
            <a:r>
              <a:rPr lang="en-US" sz="2400" dirty="0"/>
              <a:t>, mas o que é </a:t>
            </a:r>
            <a:r>
              <a:rPr lang="en-US" sz="2400" dirty="0" err="1"/>
              <a:t>transmitido</a:t>
            </a:r>
            <a:r>
              <a:rPr lang="en-US" sz="2400" dirty="0"/>
              <a:t> dos </a:t>
            </a:r>
            <a:r>
              <a:rPr lang="en-US" sz="2400" dirty="0" err="1"/>
              <a:t>pais</a:t>
            </a:r>
            <a:r>
              <a:rPr lang="en-US" sz="2400" dirty="0"/>
              <a:t> para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filhos</a:t>
            </a:r>
            <a:r>
              <a:rPr lang="en-US" sz="2400" dirty="0"/>
              <a:t>?</a:t>
            </a:r>
          </a:p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1C769-92A3-4DC6-B78C-2CEE3135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761" y="2195184"/>
            <a:ext cx="2483530" cy="37293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57C2D9-3B62-4D55-8E3F-7B9ADE1B1E27}"/>
              </a:ext>
            </a:extLst>
          </p:cNvPr>
          <p:cNvSpPr txBox="1">
            <a:spLocks/>
          </p:cNvSpPr>
          <p:nvPr/>
        </p:nvSpPr>
        <p:spPr>
          <a:xfrm>
            <a:off x="8976690" y="5800725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Ronald A. Fisher</a:t>
            </a:r>
          </a:p>
        </p:txBody>
      </p:sp>
    </p:spTree>
    <p:extLst>
      <p:ext uri="{BB962C8B-B14F-4D97-AF65-F5344CB8AC3E}">
        <p14:creationId xmlns:p14="http://schemas.microsoft.com/office/powerpoint/2010/main" val="47968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CDF8-3D1E-470E-A828-D930FEDE7AB4}"/>
              </a:ext>
            </a:extLst>
          </p:cNvPr>
          <p:cNvSpPr txBox="1">
            <a:spLocks/>
          </p:cNvSpPr>
          <p:nvPr/>
        </p:nvSpPr>
        <p:spPr>
          <a:xfrm>
            <a:off x="200025" y="117475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Valor de </a:t>
            </a:r>
            <a:r>
              <a:rPr lang="en-US" sz="3600" dirty="0" err="1">
                <a:solidFill>
                  <a:srgbClr val="C00000"/>
                </a:solidFill>
              </a:rPr>
              <a:t>Acasalamento</a:t>
            </a:r>
            <a:r>
              <a:rPr lang="en-US" sz="3600" dirty="0">
                <a:solidFill>
                  <a:srgbClr val="C00000"/>
                </a:solidFill>
              </a:rPr>
              <a:t> dos </a:t>
            </a:r>
            <a:r>
              <a:rPr lang="en-US" sz="3600" dirty="0" err="1">
                <a:solidFill>
                  <a:srgbClr val="C00000"/>
                </a:solidFill>
              </a:rPr>
              <a:t>Indivíduos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/>
              <a:t>(‘breeding value’)</a:t>
            </a:r>
            <a:endParaRPr lang="en-US" sz="3600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65472D-13E1-4D57-BD14-98DB29B3646F}"/>
              </a:ext>
            </a:extLst>
          </p:cNvPr>
          <p:cNvCxnSpPr/>
          <p:nvPr/>
        </p:nvCxnSpPr>
        <p:spPr>
          <a:xfrm>
            <a:off x="1600200" y="2714625"/>
            <a:ext cx="1066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A5654D-F15C-4C33-B008-0E7D08895740}"/>
              </a:ext>
            </a:extLst>
          </p:cNvPr>
          <p:cNvCxnSpPr/>
          <p:nvPr/>
        </p:nvCxnSpPr>
        <p:spPr>
          <a:xfrm>
            <a:off x="2133600" y="2714625"/>
            <a:ext cx="0" cy="685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2D4998-99A7-4D19-9D65-F121E2035125}"/>
              </a:ext>
            </a:extLst>
          </p:cNvPr>
          <p:cNvSpPr txBox="1"/>
          <p:nvPr/>
        </p:nvSpPr>
        <p:spPr>
          <a:xfrm>
            <a:off x="533400" y="18764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EFA90-CB0A-45E0-8C07-392397BE27AB}"/>
              </a:ext>
            </a:extLst>
          </p:cNvPr>
          <p:cNvSpPr txBox="1"/>
          <p:nvPr/>
        </p:nvSpPr>
        <p:spPr>
          <a:xfrm>
            <a:off x="1752600" y="43910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A7D7D-DB9F-4F93-8D12-EF266107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" y="2376947"/>
            <a:ext cx="748509" cy="738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87DB0-6568-48D3-95F3-4472C5BE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40" y="3652452"/>
            <a:ext cx="748509" cy="7385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CA0077-F0B4-4FB6-BCA8-5FDAD88E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761" y="2195184"/>
            <a:ext cx="2483530" cy="372936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DE328DF-0966-4430-90A6-039BAA35506B}"/>
              </a:ext>
            </a:extLst>
          </p:cNvPr>
          <p:cNvSpPr txBox="1">
            <a:spLocks/>
          </p:cNvSpPr>
          <p:nvPr/>
        </p:nvSpPr>
        <p:spPr>
          <a:xfrm>
            <a:off x="8976690" y="5800725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Ronald A. Fisher</a:t>
            </a:r>
          </a:p>
        </p:txBody>
      </p:sp>
    </p:spTree>
    <p:extLst>
      <p:ext uri="{BB962C8B-B14F-4D97-AF65-F5344CB8AC3E}">
        <p14:creationId xmlns:p14="http://schemas.microsoft.com/office/powerpoint/2010/main" val="229229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92581B-FB9D-4C89-85A0-49469A10A46E}"/>
              </a:ext>
            </a:extLst>
          </p:cNvPr>
          <p:cNvCxnSpPr/>
          <p:nvPr/>
        </p:nvCxnSpPr>
        <p:spPr>
          <a:xfrm>
            <a:off x="1600200" y="2714625"/>
            <a:ext cx="1066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8BD1CE-EF6F-420E-9D99-602D5C2FDF8C}"/>
              </a:ext>
            </a:extLst>
          </p:cNvPr>
          <p:cNvCxnSpPr/>
          <p:nvPr/>
        </p:nvCxnSpPr>
        <p:spPr>
          <a:xfrm>
            <a:off x="2133600" y="2714625"/>
            <a:ext cx="0" cy="685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BDA65B-CFFB-4D69-93AD-8943407E8ACB}"/>
              </a:ext>
            </a:extLst>
          </p:cNvPr>
          <p:cNvSpPr txBox="1"/>
          <p:nvPr/>
        </p:nvSpPr>
        <p:spPr>
          <a:xfrm>
            <a:off x="533400" y="18764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8A596-EDCF-4799-B74A-CCEBCE3A69DC}"/>
              </a:ext>
            </a:extLst>
          </p:cNvPr>
          <p:cNvSpPr txBox="1"/>
          <p:nvPr/>
        </p:nvSpPr>
        <p:spPr>
          <a:xfrm>
            <a:off x="1752600" y="43910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43DA9C-97AB-4379-A140-CB4C0BED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" y="2376947"/>
            <a:ext cx="748509" cy="7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7EDEC-5C48-4BFA-B6E0-6FE39A01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40" y="3652452"/>
            <a:ext cx="748509" cy="738573"/>
          </a:xfrm>
          <a:prstGeom prst="rect">
            <a:avLst/>
          </a:prstGeom>
        </p:spPr>
      </p:pic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2EC54C80-5CB6-4B76-8EE4-E9CBDDA64C12}"/>
              </a:ext>
            </a:extLst>
          </p:cNvPr>
          <p:cNvSpPr/>
          <p:nvPr/>
        </p:nvSpPr>
        <p:spPr>
          <a:xfrm>
            <a:off x="2743200" y="694678"/>
            <a:ext cx="4267200" cy="20574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0588F-1714-4769-A299-9BBFE95EF483}"/>
              </a:ext>
            </a:extLst>
          </p:cNvPr>
          <p:cNvSpPr txBox="1"/>
          <p:nvPr/>
        </p:nvSpPr>
        <p:spPr>
          <a:xfrm>
            <a:off x="3352800" y="2752078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População: </a:t>
            </a:r>
          </a:p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variação genética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8AF99-11E6-4AED-94AE-1DEA7A2DF0D7}"/>
              </a:ext>
            </a:extLst>
          </p:cNvPr>
          <p:cNvSpPr txBox="1"/>
          <p:nvPr/>
        </p:nvSpPr>
        <p:spPr>
          <a:xfrm>
            <a:off x="133350" y="5034054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Valor fenotípico médio </a:t>
            </a:r>
          </a:p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na prole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78D967-4102-4828-BFD5-49A98197CD65}"/>
              </a:ext>
            </a:extLst>
          </p:cNvPr>
          <p:cNvCxnSpPr/>
          <p:nvPr/>
        </p:nvCxnSpPr>
        <p:spPr>
          <a:xfrm>
            <a:off x="5105400" y="3666478"/>
            <a:ext cx="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FFF4BA-75C5-4D0E-8E30-A11333EB69F6}"/>
              </a:ext>
            </a:extLst>
          </p:cNvPr>
          <p:cNvSpPr txBox="1"/>
          <p:nvPr/>
        </p:nvSpPr>
        <p:spPr>
          <a:xfrm>
            <a:off x="3581400" y="4504678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Média populacional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B436816-2040-493B-8394-FA3D9FCBF0C9}"/>
              </a:ext>
            </a:extLst>
          </p:cNvPr>
          <p:cNvSpPr/>
          <p:nvPr/>
        </p:nvSpPr>
        <p:spPr>
          <a:xfrm rot="4195468">
            <a:off x="4050468" y="4676075"/>
            <a:ext cx="324107" cy="171222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88D3D-FB8C-427E-975F-8D0D84E9AFEC}"/>
              </a:ext>
            </a:extLst>
          </p:cNvPr>
          <p:cNvSpPr txBox="1"/>
          <p:nvPr/>
        </p:nvSpPr>
        <p:spPr>
          <a:xfrm>
            <a:off x="1600200" y="5949508"/>
            <a:ext cx="717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Diferença =  contribuição média do alelo B no fenótipo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B03C77-EF97-41E7-BB1F-D0E427D59068}"/>
              </a:ext>
            </a:extLst>
          </p:cNvPr>
          <p:cNvCxnSpPr>
            <a:cxnSpLocks/>
          </p:cNvCxnSpPr>
          <p:nvPr/>
        </p:nvCxnSpPr>
        <p:spPr>
          <a:xfrm flipH="1">
            <a:off x="1708940" y="4774296"/>
            <a:ext cx="161925" cy="35060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A6B1AFC-7A57-4950-896A-61EF5212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4" y="746166"/>
            <a:ext cx="969500" cy="9566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1518B-F382-4300-9A75-60F90DD2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67" y="1845452"/>
            <a:ext cx="748509" cy="7385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240B69-7ACC-408E-AB10-16D8F2CC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16" y="1211898"/>
            <a:ext cx="969500" cy="9566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532AA3-F2C2-4F39-A2DF-E8661340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72" y="850864"/>
            <a:ext cx="748509" cy="7385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D3A6C8-5E36-4E7C-B4E5-D34FEF0F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19" y="2106657"/>
            <a:ext cx="463335" cy="4571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696FDF-7C0F-48D1-B2B6-D5F92821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97" y="2035135"/>
            <a:ext cx="463335" cy="457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64F4C0-A589-4F2D-A494-40AB117B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761" y="2195184"/>
            <a:ext cx="2483530" cy="372936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A0EE2485-74D6-4C33-8FA4-E7CADC10F789}"/>
              </a:ext>
            </a:extLst>
          </p:cNvPr>
          <p:cNvSpPr txBox="1">
            <a:spLocks/>
          </p:cNvSpPr>
          <p:nvPr/>
        </p:nvSpPr>
        <p:spPr>
          <a:xfrm>
            <a:off x="8976690" y="5800725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Ronald A. Fisher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A7A10D6-6549-4BF2-8F5E-198571B44F25}"/>
              </a:ext>
            </a:extLst>
          </p:cNvPr>
          <p:cNvSpPr txBox="1">
            <a:spLocks/>
          </p:cNvSpPr>
          <p:nvPr/>
        </p:nvSpPr>
        <p:spPr>
          <a:xfrm>
            <a:off x="142228" y="44527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Valor de </a:t>
            </a:r>
            <a:r>
              <a:rPr lang="en-US" sz="3600" dirty="0" err="1">
                <a:solidFill>
                  <a:srgbClr val="C00000"/>
                </a:solidFill>
              </a:rPr>
              <a:t>Acasalamento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/>
              <a:t>(‘breeding value’)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3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5885-1E87-42B9-A5CD-022464F05A91}"/>
              </a:ext>
            </a:extLst>
          </p:cNvPr>
          <p:cNvSpPr txBox="1">
            <a:spLocks/>
          </p:cNvSpPr>
          <p:nvPr/>
        </p:nvSpPr>
        <p:spPr>
          <a:xfrm>
            <a:off x="5095" y="26836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Partição</a:t>
            </a:r>
            <a:r>
              <a:rPr lang="en-US" sz="3600" dirty="0">
                <a:solidFill>
                  <a:srgbClr val="C00000"/>
                </a:solidFill>
              </a:rPr>
              <a:t> do </a:t>
            </a:r>
            <a:r>
              <a:rPr lang="en-US" sz="3600" dirty="0" err="1">
                <a:solidFill>
                  <a:srgbClr val="C00000"/>
                </a:solidFill>
              </a:rPr>
              <a:t>fenótipo</a:t>
            </a:r>
            <a:r>
              <a:rPr lang="en-US" sz="3600" dirty="0">
                <a:solidFill>
                  <a:srgbClr val="C00000"/>
                </a:solidFill>
              </a:rPr>
              <a:t> de um </a:t>
            </a:r>
            <a:r>
              <a:rPr lang="en-US" sz="3600" dirty="0" err="1">
                <a:solidFill>
                  <a:srgbClr val="C00000"/>
                </a:solidFill>
              </a:rPr>
              <a:t>indíviduo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D247FF-2C17-4BC1-90B9-40BFE2CF7749}"/>
              </a:ext>
            </a:extLst>
          </p:cNvPr>
          <p:cNvSpPr txBox="1">
            <a:spLocks/>
          </p:cNvSpPr>
          <p:nvPr/>
        </p:nvSpPr>
        <p:spPr>
          <a:xfrm>
            <a:off x="2555772" y="1921760"/>
            <a:ext cx="43421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</a:t>
            </a:r>
            <a:r>
              <a:rPr lang="en-US" sz="2400" dirty="0"/>
              <a:t>1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3600" dirty="0"/>
              <a:t> + D</a:t>
            </a:r>
            <a:r>
              <a:rPr lang="en-US" sz="2400" dirty="0"/>
              <a:t>1 </a:t>
            </a:r>
            <a:r>
              <a:rPr lang="en-US" sz="3200" dirty="0"/>
              <a:t>+ E</a:t>
            </a:r>
            <a:r>
              <a:rPr lang="en-US" sz="2000" dirty="0"/>
              <a:t>1</a:t>
            </a:r>
            <a:r>
              <a:rPr lang="en-US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286F0-7FE6-4818-B29B-6F4F7962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3" y="1668366"/>
            <a:ext cx="1600199" cy="1578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B5919C-28EF-4897-897A-B6402557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6" y="3590925"/>
            <a:ext cx="1343396" cy="13255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79E5F2-BB2D-4BA2-8165-B0B2F3EAE266}"/>
              </a:ext>
            </a:extLst>
          </p:cNvPr>
          <p:cNvSpPr txBox="1">
            <a:spLocks/>
          </p:cNvSpPr>
          <p:nvPr/>
        </p:nvSpPr>
        <p:spPr>
          <a:xfrm>
            <a:off x="2555772" y="3601153"/>
            <a:ext cx="4501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</a:t>
            </a:r>
            <a:r>
              <a:rPr lang="en-US" sz="2400" dirty="0"/>
              <a:t>2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3600" dirty="0"/>
              <a:t> + D</a:t>
            </a:r>
            <a:r>
              <a:rPr lang="en-US" sz="2400" dirty="0"/>
              <a:t>2 </a:t>
            </a:r>
            <a:r>
              <a:rPr lang="en-US" sz="3200" dirty="0"/>
              <a:t>+ E</a:t>
            </a:r>
            <a:r>
              <a:rPr lang="en-US" sz="2000" dirty="0"/>
              <a:t>2</a:t>
            </a:r>
            <a:r>
              <a:rPr lang="en-US" sz="3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CCA7B-1732-4204-ABED-0B0C651D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75" y="5320685"/>
            <a:ext cx="983457" cy="9704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D2D09D-49E1-4C60-B69C-5CB8931CC079}"/>
              </a:ext>
            </a:extLst>
          </p:cNvPr>
          <p:cNvSpPr txBox="1">
            <a:spLocks/>
          </p:cNvSpPr>
          <p:nvPr/>
        </p:nvSpPr>
        <p:spPr>
          <a:xfrm>
            <a:off x="2555773" y="5143104"/>
            <a:ext cx="43421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</a:t>
            </a:r>
            <a:r>
              <a:rPr lang="en-US" sz="2400" dirty="0"/>
              <a:t>3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3</a:t>
            </a:r>
            <a:r>
              <a:rPr lang="en-US" sz="3600" dirty="0"/>
              <a:t> + D</a:t>
            </a:r>
            <a:r>
              <a:rPr lang="en-US" sz="2400" dirty="0"/>
              <a:t>3 </a:t>
            </a:r>
            <a:r>
              <a:rPr lang="en-US" sz="3200" dirty="0"/>
              <a:t>+ E</a:t>
            </a:r>
            <a:r>
              <a:rPr lang="en-US" sz="2000" dirty="0"/>
              <a:t>3</a:t>
            </a:r>
            <a:r>
              <a:rPr lang="en-US" sz="3600" dirty="0"/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AC71BEB-B1AA-4739-92EC-B82DC53B89E2}"/>
              </a:ext>
            </a:extLst>
          </p:cNvPr>
          <p:cNvSpPr txBox="1">
            <a:spLocks/>
          </p:cNvSpPr>
          <p:nvPr/>
        </p:nvSpPr>
        <p:spPr>
          <a:xfrm>
            <a:off x="6481642" y="1206048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3600" dirty="0"/>
              <a:t> + D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5D171B8-DE3A-4E01-B76D-213F96B03D02}"/>
              </a:ext>
            </a:extLst>
          </p:cNvPr>
          <p:cNvSpPr/>
          <p:nvPr/>
        </p:nvSpPr>
        <p:spPr>
          <a:xfrm>
            <a:off x="6462825" y="1490402"/>
            <a:ext cx="1943100" cy="6699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C30E90-F473-4F5F-9B0A-F8A87F8F3EA5}"/>
              </a:ext>
            </a:extLst>
          </p:cNvPr>
          <p:cNvCxnSpPr>
            <a:cxnSpLocks/>
          </p:cNvCxnSpPr>
          <p:nvPr/>
        </p:nvCxnSpPr>
        <p:spPr>
          <a:xfrm>
            <a:off x="7453192" y="2056874"/>
            <a:ext cx="1531738" cy="10488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0878F886-0204-43FD-8F30-4388BD3A76BD}"/>
              </a:ext>
            </a:extLst>
          </p:cNvPr>
          <p:cNvSpPr txBox="1">
            <a:spLocks/>
          </p:cNvSpPr>
          <p:nvPr/>
        </p:nvSpPr>
        <p:spPr>
          <a:xfrm>
            <a:off x="7767332" y="3008094"/>
            <a:ext cx="3545682" cy="56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C00000"/>
                </a:solidFill>
              </a:rPr>
              <a:t>Valor de </a:t>
            </a:r>
            <a:r>
              <a:rPr lang="en-US" sz="2800" dirty="0" err="1">
                <a:solidFill>
                  <a:srgbClr val="C00000"/>
                </a:solidFill>
              </a:rPr>
              <a:t>acasalamento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55EDD0-865F-45EE-9ACB-655B1108620A}"/>
              </a:ext>
            </a:extLst>
          </p:cNvPr>
          <p:cNvCxnSpPr>
            <a:cxnSpLocks/>
          </p:cNvCxnSpPr>
          <p:nvPr/>
        </p:nvCxnSpPr>
        <p:spPr>
          <a:xfrm>
            <a:off x="8311860" y="1880315"/>
            <a:ext cx="754539" cy="390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64C5AC4A-8ABE-4D61-A569-4DB943DC2132}"/>
              </a:ext>
            </a:extLst>
          </p:cNvPr>
          <p:cNvSpPr txBox="1">
            <a:spLocks/>
          </p:cNvSpPr>
          <p:nvPr/>
        </p:nvSpPr>
        <p:spPr>
          <a:xfrm>
            <a:off x="8470848" y="2167152"/>
            <a:ext cx="3545682" cy="56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Desvio</a:t>
            </a:r>
            <a:r>
              <a:rPr lang="en-US" sz="2800" dirty="0"/>
              <a:t> de </a:t>
            </a:r>
            <a:r>
              <a:rPr lang="en-US" sz="2800" dirty="0" err="1"/>
              <a:t>dominância</a:t>
            </a:r>
            <a:endParaRPr lang="en-US" sz="2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14B6445-4A25-4A42-AB1F-5547F4E0341D}"/>
              </a:ext>
            </a:extLst>
          </p:cNvPr>
          <p:cNvSpPr txBox="1">
            <a:spLocks/>
          </p:cNvSpPr>
          <p:nvPr/>
        </p:nvSpPr>
        <p:spPr>
          <a:xfrm>
            <a:off x="3223033" y="554752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 = G +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CFE289-DE56-42BA-83F2-9796A46E543E}"/>
              </a:ext>
            </a:extLst>
          </p:cNvPr>
          <p:cNvSpPr/>
          <p:nvPr/>
        </p:nvSpPr>
        <p:spPr>
          <a:xfrm>
            <a:off x="3223033" y="896128"/>
            <a:ext cx="1943100" cy="6699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C9902E-D9C2-4AE7-A140-16643E9D067F}"/>
              </a:ext>
            </a:extLst>
          </p:cNvPr>
          <p:cNvSpPr/>
          <p:nvPr/>
        </p:nvSpPr>
        <p:spPr>
          <a:xfrm>
            <a:off x="7963268" y="4451623"/>
            <a:ext cx="2970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Soma dos </a:t>
            </a:r>
            <a:r>
              <a:rPr lang="en-US" sz="2400" dirty="0" err="1">
                <a:solidFill>
                  <a:srgbClr val="C00000"/>
                </a:solidFill>
              </a:rPr>
              <a:t>efeitos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médios</a:t>
            </a:r>
            <a:r>
              <a:rPr lang="en-US" sz="2400" dirty="0">
                <a:solidFill>
                  <a:srgbClr val="C00000"/>
                </a:solidFill>
              </a:rPr>
              <a:t> de TODOS </a:t>
            </a:r>
            <a:r>
              <a:rPr lang="en-US" sz="2400" dirty="0" err="1">
                <a:solidFill>
                  <a:srgbClr val="C00000"/>
                </a:solidFill>
              </a:rPr>
              <a:t>os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alelos</a:t>
            </a:r>
            <a:r>
              <a:rPr lang="en-US" sz="2400" dirty="0">
                <a:solidFill>
                  <a:srgbClr val="C00000"/>
                </a:solidFill>
              </a:rPr>
              <a:t> que </a:t>
            </a:r>
            <a:r>
              <a:rPr lang="en-US" sz="2400" dirty="0" err="1">
                <a:solidFill>
                  <a:srgbClr val="C00000"/>
                </a:solidFill>
              </a:rPr>
              <a:t>afetam</a:t>
            </a:r>
            <a:r>
              <a:rPr lang="en-US" sz="2400" dirty="0">
                <a:solidFill>
                  <a:srgbClr val="C00000"/>
                </a:solidFill>
              </a:rPr>
              <a:t> um dado </a:t>
            </a:r>
            <a:r>
              <a:rPr lang="en-US" sz="2400" dirty="0" err="1">
                <a:solidFill>
                  <a:srgbClr val="C00000"/>
                </a:solidFill>
              </a:rPr>
              <a:t>fenótipo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59C6D2-E944-47C6-81EC-9773A425CA31}"/>
              </a:ext>
            </a:extLst>
          </p:cNvPr>
          <p:cNvCxnSpPr>
            <a:cxnSpLocks/>
          </p:cNvCxnSpPr>
          <p:nvPr/>
        </p:nvCxnSpPr>
        <p:spPr>
          <a:xfrm>
            <a:off x="9519160" y="3590925"/>
            <a:ext cx="0" cy="8382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84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810B1D-2386-435C-A2AB-20E26872EDAF}"/>
              </a:ext>
            </a:extLst>
          </p:cNvPr>
          <p:cNvCxnSpPr/>
          <p:nvPr/>
        </p:nvCxnSpPr>
        <p:spPr>
          <a:xfrm>
            <a:off x="1600200" y="2714625"/>
            <a:ext cx="1066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B497A3-3459-43D8-B2D3-1EFEE844D7E4}"/>
              </a:ext>
            </a:extLst>
          </p:cNvPr>
          <p:cNvCxnSpPr/>
          <p:nvPr/>
        </p:nvCxnSpPr>
        <p:spPr>
          <a:xfrm>
            <a:off x="2133600" y="2714625"/>
            <a:ext cx="0" cy="685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B6DEE5-9318-4542-9FFF-985E347AADC8}"/>
              </a:ext>
            </a:extLst>
          </p:cNvPr>
          <p:cNvSpPr txBox="1"/>
          <p:nvPr/>
        </p:nvSpPr>
        <p:spPr>
          <a:xfrm>
            <a:off x="533400" y="18764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9F170-3BD7-4A3F-8DB3-6AED1CC0FEBA}"/>
              </a:ext>
            </a:extLst>
          </p:cNvPr>
          <p:cNvSpPr txBox="1"/>
          <p:nvPr/>
        </p:nvSpPr>
        <p:spPr>
          <a:xfrm>
            <a:off x="1752600" y="439102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B_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71B1B-27C3-4E85-A0D6-42E69ED8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" y="2376947"/>
            <a:ext cx="748509" cy="73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28A6E-DCBB-462C-9F8C-72ED50CF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40" y="3652452"/>
            <a:ext cx="748509" cy="738573"/>
          </a:xfrm>
          <a:prstGeom prst="rect">
            <a:avLst/>
          </a:prstGeom>
        </p:spPr>
      </p:pic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980914F7-769F-4267-9995-CCE156EE8E3F}"/>
              </a:ext>
            </a:extLst>
          </p:cNvPr>
          <p:cNvSpPr/>
          <p:nvPr/>
        </p:nvSpPr>
        <p:spPr>
          <a:xfrm>
            <a:off x="2743200" y="694678"/>
            <a:ext cx="4267200" cy="20574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6EF57-7EA9-420E-AD44-DC7F4525B660}"/>
              </a:ext>
            </a:extLst>
          </p:cNvPr>
          <p:cNvSpPr txBox="1"/>
          <p:nvPr/>
        </p:nvSpPr>
        <p:spPr>
          <a:xfrm>
            <a:off x="3352800" y="2752078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População: </a:t>
            </a:r>
          </a:p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variação genética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2F376-2865-49AE-8A03-07489692F910}"/>
              </a:ext>
            </a:extLst>
          </p:cNvPr>
          <p:cNvSpPr txBox="1"/>
          <p:nvPr/>
        </p:nvSpPr>
        <p:spPr>
          <a:xfrm>
            <a:off x="133350" y="5034054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Valor fenotípico médio </a:t>
            </a:r>
          </a:p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na prole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493BE8-CC57-4E99-BE19-E6C5EEB29184}"/>
              </a:ext>
            </a:extLst>
          </p:cNvPr>
          <p:cNvCxnSpPr/>
          <p:nvPr/>
        </p:nvCxnSpPr>
        <p:spPr>
          <a:xfrm>
            <a:off x="5105400" y="3666478"/>
            <a:ext cx="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5E4732-DCAD-47D8-A31A-A6CD936A3086}"/>
              </a:ext>
            </a:extLst>
          </p:cNvPr>
          <p:cNvSpPr txBox="1"/>
          <p:nvPr/>
        </p:nvSpPr>
        <p:spPr>
          <a:xfrm>
            <a:off x="3581400" y="4504678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Média populacional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C0CF977-BDFE-4EB9-B741-50133410942C}"/>
              </a:ext>
            </a:extLst>
          </p:cNvPr>
          <p:cNvSpPr/>
          <p:nvPr/>
        </p:nvSpPr>
        <p:spPr>
          <a:xfrm rot="4195468">
            <a:off x="4050468" y="4676075"/>
            <a:ext cx="324107" cy="171222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9FC89-A290-4C45-9DC5-0AB8E28FC091}"/>
              </a:ext>
            </a:extLst>
          </p:cNvPr>
          <p:cNvSpPr txBox="1"/>
          <p:nvPr/>
        </p:nvSpPr>
        <p:spPr>
          <a:xfrm>
            <a:off x="1600200" y="5949508"/>
            <a:ext cx="717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Diferença =  contribuição média do alelo B no fenótipo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AF2FFD-8B21-47AE-842B-87A8A93C8E12}"/>
              </a:ext>
            </a:extLst>
          </p:cNvPr>
          <p:cNvCxnSpPr>
            <a:cxnSpLocks/>
          </p:cNvCxnSpPr>
          <p:nvPr/>
        </p:nvCxnSpPr>
        <p:spPr>
          <a:xfrm flipH="1">
            <a:off x="1708940" y="4774296"/>
            <a:ext cx="161925" cy="35060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C735FB5-6D82-4167-90D5-7A6FC267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4" y="746166"/>
            <a:ext cx="969500" cy="956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D10D6-5F66-4F26-AC6B-0F1697F8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67" y="1845452"/>
            <a:ext cx="748509" cy="738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077416-1342-49F5-AA50-DE9C77D3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16" y="1211898"/>
            <a:ext cx="969500" cy="956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185E52-694B-4636-B115-8E333FBD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72" y="850864"/>
            <a:ext cx="748509" cy="7385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8020-2657-498F-B592-BFBEE499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19" y="2106657"/>
            <a:ext cx="463335" cy="457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64DD53-2745-4B35-BE10-4FFEF99F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97" y="2035135"/>
            <a:ext cx="463335" cy="45718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49795B3-592C-495B-B16C-498AE09B47C6}"/>
              </a:ext>
            </a:extLst>
          </p:cNvPr>
          <p:cNvSpPr txBox="1">
            <a:spLocks/>
          </p:cNvSpPr>
          <p:nvPr/>
        </p:nvSpPr>
        <p:spPr>
          <a:xfrm>
            <a:off x="142228" y="44527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Valor de </a:t>
            </a:r>
            <a:r>
              <a:rPr lang="en-US" sz="3600" dirty="0" err="1">
                <a:solidFill>
                  <a:srgbClr val="C00000"/>
                </a:solidFill>
              </a:rPr>
              <a:t>Acasalamento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depende</a:t>
            </a:r>
            <a:r>
              <a:rPr lang="en-US" sz="3600" dirty="0">
                <a:solidFill>
                  <a:srgbClr val="C00000"/>
                </a:solidFill>
              </a:rPr>
              <a:t> das </a:t>
            </a:r>
            <a:r>
              <a:rPr lang="en-US" sz="3600" dirty="0" err="1">
                <a:solidFill>
                  <a:srgbClr val="C00000"/>
                </a:solidFill>
              </a:rPr>
              <a:t>frequências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alélicas</a:t>
            </a:r>
            <a:endParaRPr lang="en-US" sz="3600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74F23D-42A6-42DB-A0D9-F990AA87CF29}"/>
              </a:ext>
            </a:extLst>
          </p:cNvPr>
          <p:cNvCxnSpPr>
            <a:cxnSpLocks/>
          </p:cNvCxnSpPr>
          <p:nvPr/>
        </p:nvCxnSpPr>
        <p:spPr>
          <a:xfrm flipH="1">
            <a:off x="6193644" y="2774434"/>
            <a:ext cx="1197756" cy="55877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12871DA-54B1-4695-837B-C57E6C01288D}"/>
              </a:ext>
            </a:extLst>
          </p:cNvPr>
          <p:cNvSpPr txBox="1"/>
          <p:nvPr/>
        </p:nvSpPr>
        <p:spPr>
          <a:xfrm>
            <a:off x="6792522" y="2512735"/>
            <a:ext cx="433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Acasalamentos ao acaso:</a:t>
            </a:r>
          </a:p>
          <a:p>
            <a:pPr algn="ctr"/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HW: p</a:t>
            </a:r>
            <a:r>
              <a:rPr lang="pt-BR" sz="2400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2pq q</a:t>
            </a:r>
            <a:r>
              <a:rPr lang="pt-BR" sz="2400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aseline="30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9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C00D-E986-4086-B037-8F26DEB6EB80}"/>
              </a:ext>
            </a:extLst>
          </p:cNvPr>
          <p:cNvSpPr txBox="1">
            <a:spLocks/>
          </p:cNvSpPr>
          <p:nvPr/>
        </p:nvSpPr>
        <p:spPr>
          <a:xfrm>
            <a:off x="151106" y="330901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Efeitos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médios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alelos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dependem</a:t>
            </a:r>
            <a:r>
              <a:rPr lang="en-US" sz="3600" dirty="0">
                <a:solidFill>
                  <a:srgbClr val="C00000"/>
                </a:solidFill>
              </a:rPr>
              <a:t> das </a:t>
            </a:r>
            <a:r>
              <a:rPr lang="en-US" sz="3600" dirty="0" err="1">
                <a:solidFill>
                  <a:srgbClr val="C00000"/>
                </a:solidFill>
              </a:rPr>
              <a:t>frequências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alélicas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4E99EA-B9DC-4179-8E6A-B3BD13C70E76}"/>
              </a:ext>
            </a:extLst>
          </p:cNvPr>
          <p:cNvSpPr/>
          <p:nvPr/>
        </p:nvSpPr>
        <p:spPr>
          <a:xfrm>
            <a:off x="1180730" y="2019277"/>
            <a:ext cx="3773010" cy="1704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7D0E5A-15ED-4F6F-B280-A9792B935DE5}"/>
              </a:ext>
            </a:extLst>
          </p:cNvPr>
          <p:cNvSpPr txBox="1">
            <a:spLocks/>
          </p:cNvSpPr>
          <p:nvPr/>
        </p:nvSpPr>
        <p:spPr>
          <a:xfrm>
            <a:off x="2115094" y="1699044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/>
                </a:solidFill>
              </a:rPr>
              <a:t>População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EF9907-2F6C-40AC-9166-B819057D84B8}"/>
              </a:ext>
            </a:extLst>
          </p:cNvPr>
          <p:cNvSpPr/>
          <p:nvPr/>
        </p:nvSpPr>
        <p:spPr>
          <a:xfrm>
            <a:off x="1609067" y="2784910"/>
            <a:ext cx="654739" cy="672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86638-77D6-4ACE-AF3E-EE0C0BA60833}"/>
              </a:ext>
            </a:extLst>
          </p:cNvPr>
          <p:cNvSpPr txBox="1"/>
          <p:nvPr/>
        </p:nvSpPr>
        <p:spPr>
          <a:xfrm>
            <a:off x="1740023" y="2821620"/>
            <a:ext cx="37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A5A24B-3C95-427D-9D6A-EB112CF89D1F}"/>
              </a:ext>
            </a:extLst>
          </p:cNvPr>
          <p:cNvSpPr/>
          <p:nvPr/>
        </p:nvSpPr>
        <p:spPr>
          <a:xfrm>
            <a:off x="2263806" y="2979423"/>
            <a:ext cx="763479" cy="2616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E9817-EF91-461B-B52C-C577EEF52462}"/>
              </a:ext>
            </a:extLst>
          </p:cNvPr>
          <p:cNvSpPr txBox="1"/>
          <p:nvPr/>
        </p:nvSpPr>
        <p:spPr>
          <a:xfrm>
            <a:off x="3067234" y="2822819"/>
            <a:ext cx="12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0,4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FAACB-F60F-4493-B4BA-D2A31310D6FD}"/>
              </a:ext>
            </a:extLst>
          </p:cNvPr>
          <p:cNvSpPr txBox="1"/>
          <p:nvPr/>
        </p:nvSpPr>
        <p:spPr>
          <a:xfrm>
            <a:off x="1253158" y="3984859"/>
            <a:ext cx="39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Efeito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 de A = 3 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59631-6CA4-40CF-BAF9-0AAEDA39831A}"/>
              </a:ext>
            </a:extLst>
          </p:cNvPr>
          <p:cNvSpPr/>
          <p:nvPr/>
        </p:nvSpPr>
        <p:spPr>
          <a:xfrm>
            <a:off x="6355964" y="2029458"/>
            <a:ext cx="3773010" cy="1704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CF962E-7535-4036-BF60-C35E07C10887}"/>
              </a:ext>
            </a:extLst>
          </p:cNvPr>
          <p:cNvSpPr txBox="1">
            <a:spLocks/>
          </p:cNvSpPr>
          <p:nvPr/>
        </p:nvSpPr>
        <p:spPr>
          <a:xfrm>
            <a:off x="7290328" y="1709225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/>
                </a:solidFill>
              </a:rPr>
              <a:t>População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25AE6C-EC66-440E-AAF8-FEFA542E4D9B}"/>
              </a:ext>
            </a:extLst>
          </p:cNvPr>
          <p:cNvSpPr/>
          <p:nvPr/>
        </p:nvSpPr>
        <p:spPr>
          <a:xfrm>
            <a:off x="6784301" y="2795091"/>
            <a:ext cx="654739" cy="672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735DF-5B47-4BB5-965B-C8890146A46C}"/>
              </a:ext>
            </a:extLst>
          </p:cNvPr>
          <p:cNvSpPr txBox="1"/>
          <p:nvPr/>
        </p:nvSpPr>
        <p:spPr>
          <a:xfrm>
            <a:off x="6915257" y="2831801"/>
            <a:ext cx="37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4113DB-0B8B-48A1-A912-E31C9A19177E}"/>
              </a:ext>
            </a:extLst>
          </p:cNvPr>
          <p:cNvSpPr/>
          <p:nvPr/>
        </p:nvSpPr>
        <p:spPr>
          <a:xfrm>
            <a:off x="7439040" y="2989604"/>
            <a:ext cx="763479" cy="2616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BB1D-0EC8-4678-AD2D-AE5DB91FB520}"/>
              </a:ext>
            </a:extLst>
          </p:cNvPr>
          <p:cNvSpPr txBox="1"/>
          <p:nvPr/>
        </p:nvSpPr>
        <p:spPr>
          <a:xfrm>
            <a:off x="8242468" y="2833000"/>
            <a:ext cx="12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0,8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4BB54-F7CC-414A-A76E-74EFAE717674}"/>
              </a:ext>
            </a:extLst>
          </p:cNvPr>
          <p:cNvSpPr txBox="1"/>
          <p:nvPr/>
        </p:nvSpPr>
        <p:spPr>
          <a:xfrm>
            <a:off x="6355964" y="4014293"/>
            <a:ext cx="39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Efeito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 de A = 1,2 g</a:t>
            </a:r>
          </a:p>
          <a:p>
            <a:endParaRPr lang="en-US" sz="28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07FE78-5138-437D-A583-CCFBA15FF45C}"/>
              </a:ext>
            </a:extLst>
          </p:cNvPr>
          <p:cNvSpPr/>
          <p:nvPr/>
        </p:nvSpPr>
        <p:spPr>
          <a:xfrm>
            <a:off x="5057559" y="2784910"/>
            <a:ext cx="1225149" cy="52001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46EA4A-3B67-444A-9860-BC9D7371B463}"/>
              </a:ext>
            </a:extLst>
          </p:cNvPr>
          <p:cNvSpPr txBox="1">
            <a:spLocks/>
          </p:cNvSpPr>
          <p:nvPr/>
        </p:nvSpPr>
        <p:spPr>
          <a:xfrm>
            <a:off x="4997644" y="2028859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tempo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06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AC87-D7FB-48D5-A4F2-FE0408454576}"/>
              </a:ext>
            </a:extLst>
          </p:cNvPr>
          <p:cNvSpPr txBox="1">
            <a:spLocks/>
          </p:cNvSpPr>
          <p:nvPr/>
        </p:nvSpPr>
        <p:spPr>
          <a:xfrm>
            <a:off x="151106" y="330901"/>
            <a:ext cx="11315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Efeitos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médios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alelos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dependem</a:t>
            </a:r>
            <a:r>
              <a:rPr lang="en-US" sz="3600" dirty="0">
                <a:solidFill>
                  <a:srgbClr val="C00000"/>
                </a:solidFill>
              </a:rPr>
              <a:t> das </a:t>
            </a:r>
            <a:r>
              <a:rPr lang="en-US" sz="3600" dirty="0" err="1">
                <a:solidFill>
                  <a:srgbClr val="C00000"/>
                </a:solidFill>
              </a:rPr>
              <a:t>frequências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alélicas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E9EC53-3F79-48D4-BA91-0E110C174CBF}"/>
              </a:ext>
            </a:extLst>
          </p:cNvPr>
          <p:cNvSpPr/>
          <p:nvPr/>
        </p:nvSpPr>
        <p:spPr>
          <a:xfrm>
            <a:off x="1180730" y="2019277"/>
            <a:ext cx="3773010" cy="1704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689B88-7820-4458-8210-D3C44AC0E988}"/>
              </a:ext>
            </a:extLst>
          </p:cNvPr>
          <p:cNvSpPr txBox="1">
            <a:spLocks/>
          </p:cNvSpPr>
          <p:nvPr/>
        </p:nvSpPr>
        <p:spPr>
          <a:xfrm>
            <a:off x="2115094" y="1699044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/>
                </a:solidFill>
              </a:rPr>
              <a:t>População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8F38B6-C89B-4573-8AC2-A89EA154FAA0}"/>
              </a:ext>
            </a:extLst>
          </p:cNvPr>
          <p:cNvSpPr/>
          <p:nvPr/>
        </p:nvSpPr>
        <p:spPr>
          <a:xfrm>
            <a:off x="1609067" y="2784910"/>
            <a:ext cx="654739" cy="672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70D32-6F2D-417A-87CD-8E3B8B2B8992}"/>
              </a:ext>
            </a:extLst>
          </p:cNvPr>
          <p:cNvSpPr txBox="1"/>
          <p:nvPr/>
        </p:nvSpPr>
        <p:spPr>
          <a:xfrm>
            <a:off x="1740023" y="2821620"/>
            <a:ext cx="37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24BC7A6-2101-4028-9734-937C197906C5}"/>
              </a:ext>
            </a:extLst>
          </p:cNvPr>
          <p:cNvSpPr/>
          <p:nvPr/>
        </p:nvSpPr>
        <p:spPr>
          <a:xfrm>
            <a:off x="2263806" y="2979423"/>
            <a:ext cx="763479" cy="2616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1477A-309C-4621-950E-D89FE5F9CF5A}"/>
              </a:ext>
            </a:extLst>
          </p:cNvPr>
          <p:cNvSpPr txBox="1"/>
          <p:nvPr/>
        </p:nvSpPr>
        <p:spPr>
          <a:xfrm>
            <a:off x="3067234" y="2822819"/>
            <a:ext cx="12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0,4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3E94F-0EE6-40DA-B04A-0103FD81F235}"/>
              </a:ext>
            </a:extLst>
          </p:cNvPr>
          <p:cNvSpPr txBox="1"/>
          <p:nvPr/>
        </p:nvSpPr>
        <p:spPr>
          <a:xfrm>
            <a:off x="1253158" y="3984859"/>
            <a:ext cx="39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Efeito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 de A = 3 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2526E9-96C1-4AB5-B995-A080BFA40B57}"/>
              </a:ext>
            </a:extLst>
          </p:cNvPr>
          <p:cNvSpPr/>
          <p:nvPr/>
        </p:nvSpPr>
        <p:spPr>
          <a:xfrm>
            <a:off x="6355964" y="2029458"/>
            <a:ext cx="3773010" cy="1704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577647-EAA1-431E-ABC7-90B1EF63E392}"/>
              </a:ext>
            </a:extLst>
          </p:cNvPr>
          <p:cNvSpPr txBox="1">
            <a:spLocks/>
          </p:cNvSpPr>
          <p:nvPr/>
        </p:nvSpPr>
        <p:spPr>
          <a:xfrm>
            <a:off x="7290328" y="1709225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/>
                </a:solidFill>
              </a:rPr>
              <a:t>População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862219-4228-4D0B-8CDE-AD9A1D9A5EEF}"/>
              </a:ext>
            </a:extLst>
          </p:cNvPr>
          <p:cNvSpPr/>
          <p:nvPr/>
        </p:nvSpPr>
        <p:spPr>
          <a:xfrm>
            <a:off x="6784301" y="2795091"/>
            <a:ext cx="654739" cy="672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68521-02C9-4AB2-98FD-51562786EFEF}"/>
              </a:ext>
            </a:extLst>
          </p:cNvPr>
          <p:cNvSpPr txBox="1"/>
          <p:nvPr/>
        </p:nvSpPr>
        <p:spPr>
          <a:xfrm>
            <a:off x="6915257" y="2831801"/>
            <a:ext cx="37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6EC4BB-7C54-448C-99FE-E7F2888C3F84}"/>
              </a:ext>
            </a:extLst>
          </p:cNvPr>
          <p:cNvSpPr/>
          <p:nvPr/>
        </p:nvSpPr>
        <p:spPr>
          <a:xfrm>
            <a:off x="7439040" y="2989604"/>
            <a:ext cx="763479" cy="2616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6947F-AE5E-44C1-9918-8101DABA492E}"/>
              </a:ext>
            </a:extLst>
          </p:cNvPr>
          <p:cNvSpPr txBox="1"/>
          <p:nvPr/>
        </p:nvSpPr>
        <p:spPr>
          <a:xfrm>
            <a:off x="8242468" y="2833000"/>
            <a:ext cx="12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0,8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BA504-8536-4612-8124-EACB2C53EC34}"/>
              </a:ext>
            </a:extLst>
          </p:cNvPr>
          <p:cNvSpPr txBox="1"/>
          <p:nvPr/>
        </p:nvSpPr>
        <p:spPr>
          <a:xfrm>
            <a:off x="6355964" y="4014293"/>
            <a:ext cx="39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Efeito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 de A = 1,2 g</a:t>
            </a:r>
          </a:p>
          <a:p>
            <a:endParaRPr lang="en-US" sz="28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C5D667F-A902-4027-ACD5-D8100DEA18CE}"/>
              </a:ext>
            </a:extLst>
          </p:cNvPr>
          <p:cNvSpPr/>
          <p:nvPr/>
        </p:nvSpPr>
        <p:spPr>
          <a:xfrm>
            <a:off x="5057559" y="2784910"/>
            <a:ext cx="1225149" cy="52001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221FAAC-81E1-44A4-BEDB-10FC8D70E409}"/>
              </a:ext>
            </a:extLst>
          </p:cNvPr>
          <p:cNvSpPr txBox="1">
            <a:spLocks/>
          </p:cNvSpPr>
          <p:nvPr/>
        </p:nvSpPr>
        <p:spPr>
          <a:xfrm>
            <a:off x="4997644" y="2028859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tempo </a:t>
            </a:r>
            <a:endParaRPr lang="en-US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02541A-1131-45B4-97A7-48C8B967AA1C}"/>
              </a:ext>
            </a:extLst>
          </p:cNvPr>
          <p:cNvSpPr/>
          <p:nvPr/>
        </p:nvSpPr>
        <p:spPr>
          <a:xfrm>
            <a:off x="3188827" y="5601902"/>
            <a:ext cx="1225149" cy="52001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4842A-6FB3-4DBC-AE9B-C597E2D6EBAA}"/>
              </a:ext>
            </a:extLst>
          </p:cNvPr>
          <p:cNvSpPr txBox="1"/>
          <p:nvPr/>
        </p:nvSpPr>
        <p:spPr>
          <a:xfrm>
            <a:off x="4284865" y="5470851"/>
            <a:ext cx="406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Alta </a:t>
            </a:r>
            <a:r>
              <a:rPr lang="en-US" sz="2800" dirty="0" err="1"/>
              <a:t>contribuição</a:t>
            </a:r>
            <a:r>
              <a:rPr lang="en-US" sz="2800" dirty="0"/>
              <a:t> de A para a </a:t>
            </a:r>
            <a:r>
              <a:rPr lang="en-US" sz="2800" dirty="0" err="1"/>
              <a:t>média</a:t>
            </a:r>
            <a:r>
              <a:rPr lang="en-US" sz="2800" dirty="0"/>
              <a:t> </a:t>
            </a:r>
            <a:r>
              <a:rPr lang="en-US" sz="2800" dirty="0" err="1"/>
              <a:t>populacional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459B58-C093-410A-8B12-B764C6E8A43D}"/>
              </a:ext>
            </a:extLst>
          </p:cNvPr>
          <p:cNvSpPr txBox="1"/>
          <p:nvPr/>
        </p:nvSpPr>
        <p:spPr>
          <a:xfrm>
            <a:off x="335902" y="5384859"/>
            <a:ext cx="2895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Muitos</a:t>
            </a:r>
            <a:r>
              <a:rPr lang="en-US" sz="2800" dirty="0"/>
              <a:t> </a:t>
            </a:r>
            <a:r>
              <a:rPr lang="en-US" sz="2800" dirty="0" err="1"/>
              <a:t>indivíduos</a:t>
            </a:r>
            <a:r>
              <a:rPr lang="en-US" sz="2800" dirty="0"/>
              <a:t> </a:t>
            </a:r>
            <a:r>
              <a:rPr lang="en-US" sz="2800" dirty="0" err="1"/>
              <a:t>carregam</a:t>
            </a:r>
            <a:r>
              <a:rPr lang="en-US" sz="2800" dirty="0"/>
              <a:t> o </a:t>
            </a:r>
            <a:r>
              <a:rPr lang="en-US" sz="2800" dirty="0" err="1"/>
              <a:t>alelo</a:t>
            </a:r>
            <a:r>
              <a:rPr lang="en-US" sz="2800" dirty="0"/>
              <a:t> 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4867703-58A8-489C-899B-91C0A2315B8C}"/>
              </a:ext>
            </a:extLst>
          </p:cNvPr>
          <p:cNvSpPr/>
          <p:nvPr/>
        </p:nvSpPr>
        <p:spPr>
          <a:xfrm>
            <a:off x="8275743" y="5601900"/>
            <a:ext cx="1225149" cy="52001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3DB7F-FFBD-4AB2-B641-E9A98DE8F944}"/>
              </a:ext>
            </a:extLst>
          </p:cNvPr>
          <p:cNvSpPr txBox="1"/>
          <p:nvPr/>
        </p:nvSpPr>
        <p:spPr>
          <a:xfrm>
            <a:off x="9191977" y="5169413"/>
            <a:ext cx="3084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Menor</a:t>
            </a:r>
            <a:r>
              <a:rPr lang="en-US" sz="2800" dirty="0"/>
              <a:t> o </a:t>
            </a:r>
            <a:r>
              <a:rPr lang="en-US" sz="2800" dirty="0" err="1"/>
              <a:t>efeito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 do </a:t>
            </a:r>
            <a:r>
              <a:rPr lang="en-US" sz="2800" dirty="0" err="1"/>
              <a:t>alelo</a:t>
            </a:r>
            <a:r>
              <a:rPr lang="en-US" sz="2800" dirty="0"/>
              <a:t> (</a:t>
            </a:r>
            <a:r>
              <a:rPr lang="en-US" sz="2800" dirty="0" err="1"/>
              <a:t>desvio</a:t>
            </a:r>
            <a:r>
              <a:rPr lang="en-US" sz="2800" dirty="0"/>
              <a:t> da media)</a:t>
            </a:r>
          </a:p>
        </p:txBody>
      </p:sp>
    </p:spTree>
    <p:extLst>
      <p:ext uri="{BB962C8B-B14F-4D97-AF65-F5344CB8AC3E}">
        <p14:creationId xmlns:p14="http://schemas.microsoft.com/office/powerpoint/2010/main" val="82971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3EC8-A53E-4FC4-B4B7-456F073D630B}"/>
              </a:ext>
            </a:extLst>
          </p:cNvPr>
          <p:cNvSpPr txBox="1">
            <a:spLocks/>
          </p:cNvSpPr>
          <p:nvPr/>
        </p:nvSpPr>
        <p:spPr>
          <a:xfrm>
            <a:off x="3574152" y="183039"/>
            <a:ext cx="4755526" cy="92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C00000"/>
                </a:solidFill>
              </a:rPr>
              <a:t>Evolução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Fenotípica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6FDA6-E649-47F1-BD0E-6741E9F0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57" y="1110510"/>
            <a:ext cx="7565717" cy="5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8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48A1-7521-4AF3-A463-D972822BA3BE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Indivíduos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variam</a:t>
            </a:r>
            <a:r>
              <a:rPr lang="en-US" sz="3600" dirty="0">
                <a:solidFill>
                  <a:srgbClr val="C00000"/>
                </a:solidFill>
              </a:rPr>
              <a:t> no valor de </a:t>
            </a:r>
            <a:r>
              <a:rPr lang="en-US" sz="3600" dirty="0" err="1">
                <a:solidFill>
                  <a:srgbClr val="C00000"/>
                </a:solidFill>
              </a:rPr>
              <a:t>acasalamento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9F1143-01A9-4AEC-AF65-A16EA95368FE}"/>
              </a:ext>
            </a:extLst>
          </p:cNvPr>
          <p:cNvSpPr txBox="1">
            <a:spLocks/>
          </p:cNvSpPr>
          <p:nvPr/>
        </p:nvSpPr>
        <p:spPr>
          <a:xfrm>
            <a:off x="869754" y="3536437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 = G + 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501018-EA40-45F5-A91E-68F5E15D3217}"/>
              </a:ext>
            </a:extLst>
          </p:cNvPr>
          <p:cNvSpPr txBox="1">
            <a:spLocks/>
          </p:cNvSpPr>
          <p:nvPr/>
        </p:nvSpPr>
        <p:spPr>
          <a:xfrm>
            <a:off x="869754" y="4559411"/>
            <a:ext cx="3133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3600" dirty="0"/>
              <a:t> + D + 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413B2-6E9F-4CE3-8F75-47ED3B4F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54" y="2533236"/>
            <a:ext cx="748509" cy="7385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0D13DB-B2BA-4804-BD49-0E6F52AC16DE}"/>
              </a:ext>
            </a:extLst>
          </p:cNvPr>
          <p:cNvSpPr txBox="1">
            <a:spLocks/>
          </p:cNvSpPr>
          <p:nvPr/>
        </p:nvSpPr>
        <p:spPr>
          <a:xfrm>
            <a:off x="952500" y="1044739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Indivíduo</a:t>
            </a:r>
            <a:endParaRPr lang="en-US" sz="28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A61BE84-9C49-4CAE-AE22-7B707C3460C4}"/>
              </a:ext>
            </a:extLst>
          </p:cNvPr>
          <p:cNvSpPr txBox="1">
            <a:spLocks/>
          </p:cNvSpPr>
          <p:nvPr/>
        </p:nvSpPr>
        <p:spPr>
          <a:xfrm>
            <a:off x="6515223" y="1540019"/>
            <a:ext cx="38022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z</a:t>
            </a:r>
            <a:r>
              <a:rPr lang="en-US" sz="2400" dirty="0"/>
              <a:t>1</a:t>
            </a:r>
            <a:r>
              <a:rPr lang="en-US" sz="3600" dirty="0"/>
              <a:t> = </a:t>
            </a:r>
            <a:r>
              <a:rPr lang="en-US" sz="3600" dirty="0">
                <a:sym typeface="Symbol" panose="05050102010706020507" pitchFamily="18" charset="2"/>
              </a:rPr>
              <a:t></a:t>
            </a:r>
            <a:r>
              <a:rPr lang="en-US" sz="3600" dirty="0"/>
              <a:t> +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3600" dirty="0"/>
              <a:t> + D</a:t>
            </a:r>
            <a:r>
              <a:rPr lang="en-US" sz="2400" dirty="0"/>
              <a:t>1 </a:t>
            </a:r>
            <a:r>
              <a:rPr lang="en-US" sz="3200" dirty="0"/>
              <a:t>+ E</a:t>
            </a:r>
            <a:r>
              <a:rPr lang="en-US" sz="2000" dirty="0"/>
              <a:t>1</a:t>
            </a:r>
            <a:r>
              <a:rPr lang="en-US" sz="36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43AF0E-516D-4BCA-A83A-0DD6934F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83" y="1286625"/>
            <a:ext cx="1600199" cy="1578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99E246-292B-4109-85BC-AB6B5913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686" y="3209184"/>
            <a:ext cx="1343396" cy="132556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AA1C7F1-303D-4120-A706-3FF2813A92F7}"/>
              </a:ext>
            </a:extLst>
          </p:cNvPr>
          <p:cNvSpPr txBox="1">
            <a:spLocks/>
          </p:cNvSpPr>
          <p:nvPr/>
        </p:nvSpPr>
        <p:spPr>
          <a:xfrm>
            <a:off x="6515223" y="3219412"/>
            <a:ext cx="38022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z</a:t>
            </a:r>
            <a:r>
              <a:rPr lang="en-US" sz="2400" dirty="0"/>
              <a:t>2</a:t>
            </a:r>
            <a:r>
              <a:rPr lang="en-US" sz="3600" dirty="0"/>
              <a:t> = </a:t>
            </a:r>
            <a:r>
              <a:rPr lang="en-US" sz="3600" dirty="0">
                <a:sym typeface="Symbol" panose="05050102010706020507" pitchFamily="18" charset="2"/>
              </a:rPr>
              <a:t></a:t>
            </a:r>
            <a:r>
              <a:rPr lang="en-US" sz="3600" dirty="0"/>
              <a:t> +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3600" dirty="0"/>
              <a:t> + D</a:t>
            </a:r>
            <a:r>
              <a:rPr lang="en-US" sz="2400" dirty="0"/>
              <a:t>2 </a:t>
            </a:r>
            <a:r>
              <a:rPr lang="en-US" sz="3200" dirty="0"/>
              <a:t>+ E</a:t>
            </a:r>
            <a:r>
              <a:rPr lang="en-US" sz="2000" dirty="0"/>
              <a:t>2</a:t>
            </a:r>
            <a:r>
              <a:rPr lang="en-US" sz="3600" dirty="0"/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C2A3B3-028A-4F56-BD7E-E7C0A1D0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45" y="4938944"/>
            <a:ext cx="983457" cy="97040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22470433-44DE-4ADB-A818-75582F0D9B42}"/>
              </a:ext>
            </a:extLst>
          </p:cNvPr>
          <p:cNvSpPr txBox="1">
            <a:spLocks/>
          </p:cNvSpPr>
          <p:nvPr/>
        </p:nvSpPr>
        <p:spPr>
          <a:xfrm>
            <a:off x="6515223" y="4761363"/>
            <a:ext cx="38022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z</a:t>
            </a:r>
            <a:r>
              <a:rPr lang="en-US" sz="2400" dirty="0"/>
              <a:t>3</a:t>
            </a:r>
            <a:r>
              <a:rPr lang="en-US" sz="3600" dirty="0"/>
              <a:t> = </a:t>
            </a:r>
            <a:r>
              <a:rPr lang="en-US" sz="3600" dirty="0">
                <a:sym typeface="Symbol" panose="05050102010706020507" pitchFamily="18" charset="2"/>
              </a:rPr>
              <a:t></a:t>
            </a:r>
            <a:r>
              <a:rPr lang="en-US" sz="3600" dirty="0"/>
              <a:t> +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3</a:t>
            </a:r>
            <a:r>
              <a:rPr lang="en-US" sz="3600" dirty="0"/>
              <a:t> + D</a:t>
            </a:r>
            <a:r>
              <a:rPr lang="en-US" sz="2400" dirty="0"/>
              <a:t>3 </a:t>
            </a:r>
            <a:r>
              <a:rPr lang="en-US" sz="3200" dirty="0"/>
              <a:t>+ E</a:t>
            </a:r>
            <a:r>
              <a:rPr lang="en-US" sz="2000" dirty="0"/>
              <a:t>3</a:t>
            </a:r>
            <a:r>
              <a:rPr lang="en-US" sz="3600" dirty="0"/>
              <a:t>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64E4BCA-166D-4587-9752-6CC787E4A4C2}"/>
              </a:ext>
            </a:extLst>
          </p:cNvPr>
          <p:cNvSpPr/>
          <p:nvPr/>
        </p:nvSpPr>
        <p:spPr>
          <a:xfrm>
            <a:off x="7999058" y="1706705"/>
            <a:ext cx="576771" cy="42026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6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BCF8-674C-4206-8271-CF8AD93478F6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Partição</a:t>
            </a:r>
            <a:r>
              <a:rPr lang="en-US" sz="3600" dirty="0">
                <a:solidFill>
                  <a:srgbClr val="C00000"/>
                </a:solidFill>
              </a:rPr>
              <a:t> da </a:t>
            </a:r>
            <a:r>
              <a:rPr lang="en-US" sz="3600" dirty="0" err="1">
                <a:solidFill>
                  <a:srgbClr val="C00000"/>
                </a:solidFill>
              </a:rPr>
              <a:t>variância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C78E22-C2EF-497B-9E72-B5A12D927CB8}"/>
              </a:ext>
            </a:extLst>
          </p:cNvPr>
          <p:cNvSpPr txBox="1">
            <a:spLocks/>
          </p:cNvSpPr>
          <p:nvPr/>
        </p:nvSpPr>
        <p:spPr>
          <a:xfrm>
            <a:off x="869754" y="3536437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 = G + 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5A378E-9883-4534-AB63-0E85325BA256}"/>
              </a:ext>
            </a:extLst>
          </p:cNvPr>
          <p:cNvSpPr txBox="1">
            <a:spLocks/>
          </p:cNvSpPr>
          <p:nvPr/>
        </p:nvSpPr>
        <p:spPr>
          <a:xfrm>
            <a:off x="7305436" y="4022314"/>
            <a:ext cx="3009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V</a:t>
            </a:r>
            <a:r>
              <a:rPr lang="en-US" sz="2400" dirty="0"/>
              <a:t>P</a:t>
            </a:r>
            <a:r>
              <a:rPr lang="en-US" sz="3600" dirty="0"/>
              <a:t> = V</a:t>
            </a:r>
            <a:r>
              <a:rPr lang="en-US" sz="2400" dirty="0"/>
              <a:t>G</a:t>
            </a:r>
            <a:r>
              <a:rPr lang="en-US" sz="3600" dirty="0"/>
              <a:t> + V</a:t>
            </a:r>
            <a:r>
              <a:rPr lang="en-US" sz="2400" dirty="0"/>
              <a:t>E</a:t>
            </a: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93F619-98EE-46C0-B181-52EBA15B97BA}"/>
              </a:ext>
            </a:extLst>
          </p:cNvPr>
          <p:cNvSpPr txBox="1">
            <a:spLocks/>
          </p:cNvSpPr>
          <p:nvPr/>
        </p:nvSpPr>
        <p:spPr>
          <a:xfrm>
            <a:off x="869754" y="4559411"/>
            <a:ext cx="3133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 = </a:t>
            </a:r>
            <a:r>
              <a:rPr lang="en-US" sz="3600" dirty="0">
                <a:solidFill>
                  <a:srgbClr val="C00000"/>
                </a:solidFill>
              </a:rPr>
              <a:t>A</a:t>
            </a:r>
            <a:r>
              <a:rPr lang="en-US" sz="3600" dirty="0"/>
              <a:t> + 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6662F-E3C4-4A1E-8494-47D7FBC8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54" y="2533236"/>
            <a:ext cx="748509" cy="7385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CA19232-21C5-4387-A662-3985C1AA12F9}"/>
              </a:ext>
            </a:extLst>
          </p:cNvPr>
          <p:cNvSpPr txBox="1">
            <a:spLocks/>
          </p:cNvSpPr>
          <p:nvPr/>
        </p:nvSpPr>
        <p:spPr>
          <a:xfrm>
            <a:off x="952500" y="1044739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Indivíduo</a:t>
            </a: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04C20-B069-4DBC-AD2E-8A0570B3B683}"/>
              </a:ext>
            </a:extLst>
          </p:cNvPr>
          <p:cNvSpPr txBox="1">
            <a:spLocks/>
          </p:cNvSpPr>
          <p:nvPr/>
        </p:nvSpPr>
        <p:spPr>
          <a:xfrm>
            <a:off x="7705725" y="900200"/>
            <a:ext cx="19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População</a:t>
            </a:r>
            <a:endParaRPr lang="en-US" sz="2800" dirty="0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3285CF6B-9630-45C6-BC12-CE2FA30FAE0B}"/>
              </a:ext>
            </a:extLst>
          </p:cNvPr>
          <p:cNvSpPr/>
          <p:nvPr/>
        </p:nvSpPr>
        <p:spPr>
          <a:xfrm>
            <a:off x="6531171" y="2070239"/>
            <a:ext cx="4267200" cy="20574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2C442-9498-4EB2-8FA1-0A528A8C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3" y="2249407"/>
            <a:ext cx="969500" cy="956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9E2D-4C93-4FD3-886D-5FA040D8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84" y="3179838"/>
            <a:ext cx="748509" cy="73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B3D84-4943-47F3-8213-20E845F1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815" y="2351105"/>
            <a:ext cx="969500" cy="956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B6C0F6-2A31-4A80-8017-C0318973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03" y="2199172"/>
            <a:ext cx="748509" cy="738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46D23-92D5-4589-84F9-31BF8962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509" y="3411638"/>
            <a:ext cx="463335" cy="457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548CDF-9FFF-4250-B124-30E47447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01" y="3518638"/>
            <a:ext cx="463335" cy="4571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38AA08F-8FBD-40C2-B38B-2F229CA787F3}"/>
              </a:ext>
            </a:extLst>
          </p:cNvPr>
          <p:cNvSpPr txBox="1">
            <a:spLocks/>
          </p:cNvSpPr>
          <p:nvPr/>
        </p:nvSpPr>
        <p:spPr>
          <a:xfrm>
            <a:off x="7934929" y="5787043"/>
            <a:ext cx="2544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V</a:t>
            </a:r>
            <a:r>
              <a:rPr lang="en-US" sz="1800" dirty="0">
                <a:solidFill>
                  <a:srgbClr val="C00000"/>
                </a:solidFill>
              </a:rPr>
              <a:t>A</a:t>
            </a:r>
            <a:r>
              <a:rPr lang="en-US" sz="2400" dirty="0"/>
              <a:t> = 1/(n-1) </a:t>
            </a:r>
            <a:r>
              <a:rPr lang="en-US" sz="2400" dirty="0">
                <a:sym typeface="Symbol" panose="05050102010706020507" pitchFamily="18" charset="2"/>
              </a:rPr>
              <a:t>A</a:t>
            </a:r>
            <a:r>
              <a:rPr lang="en-US" sz="2400" baseline="30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endParaRPr lang="en-US" sz="2400" dirty="0"/>
          </a:p>
          <a:p>
            <a:r>
              <a:rPr lang="en-US" sz="2400" dirty="0"/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76D6D8-93D5-490E-BD27-61B5F2198AB6}"/>
              </a:ext>
            </a:extLst>
          </p:cNvPr>
          <p:cNvCxnSpPr>
            <a:cxnSpLocks/>
          </p:cNvCxnSpPr>
          <p:nvPr/>
        </p:nvCxnSpPr>
        <p:spPr>
          <a:xfrm flipH="1">
            <a:off x="6842101" y="5671004"/>
            <a:ext cx="711134" cy="4906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1B28894-68D0-4E28-AF11-D5805F51835D}"/>
              </a:ext>
            </a:extLst>
          </p:cNvPr>
          <p:cNvSpPr txBox="1">
            <a:spLocks/>
          </p:cNvSpPr>
          <p:nvPr/>
        </p:nvSpPr>
        <p:spPr>
          <a:xfrm>
            <a:off x="3628900" y="6072242"/>
            <a:ext cx="4384120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>
                <a:solidFill>
                  <a:srgbClr val="C00000"/>
                </a:solidFill>
              </a:rPr>
              <a:t>Variância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nos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valores</a:t>
            </a:r>
            <a:r>
              <a:rPr lang="en-US" sz="2000" dirty="0">
                <a:solidFill>
                  <a:srgbClr val="C00000"/>
                </a:solidFill>
              </a:rPr>
              <a:t> de </a:t>
            </a:r>
            <a:r>
              <a:rPr lang="en-US" sz="2000" dirty="0" err="1">
                <a:solidFill>
                  <a:srgbClr val="C00000"/>
                </a:solidFill>
              </a:rPr>
              <a:t>acasalamento</a:t>
            </a:r>
            <a:endParaRPr lang="en-US" sz="2000" dirty="0">
              <a:solidFill>
                <a:srgbClr val="C00000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dirty="0" err="1">
                <a:solidFill>
                  <a:srgbClr val="C00000"/>
                </a:solidFill>
              </a:rPr>
              <a:t>Variância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aditiva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B1E423-CA3A-440B-A544-F8A826221787}"/>
              </a:ext>
            </a:extLst>
          </p:cNvPr>
          <p:cNvSpPr/>
          <p:nvPr/>
        </p:nvSpPr>
        <p:spPr>
          <a:xfrm>
            <a:off x="2990850" y="2568458"/>
            <a:ext cx="3318738" cy="108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9470136-958B-4682-A65A-A44628CCB0C7}"/>
              </a:ext>
            </a:extLst>
          </p:cNvPr>
          <p:cNvSpPr txBox="1">
            <a:spLocks/>
          </p:cNvSpPr>
          <p:nvPr/>
        </p:nvSpPr>
        <p:spPr>
          <a:xfrm>
            <a:off x="3588787" y="2449599"/>
            <a:ext cx="3042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EVOL</a:t>
            </a:r>
            <a:r>
              <a:rPr lang="en-US" sz="2800" dirty="0">
                <a:solidFill>
                  <a:schemeClr val="bg1"/>
                </a:solidFill>
              </a:rPr>
              <a:t>UÇÃO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58992-E85F-4BE9-8919-21E1ECE1DE75}"/>
              </a:ext>
            </a:extLst>
          </p:cNvPr>
          <p:cNvSpPr txBox="1">
            <a:spLocks/>
          </p:cNvSpPr>
          <p:nvPr/>
        </p:nvSpPr>
        <p:spPr>
          <a:xfrm>
            <a:off x="9835021" y="5921678"/>
            <a:ext cx="2388222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C00000"/>
                </a:solidFill>
              </a:rPr>
              <a:t>VARIAÇÃO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HERDÁVEL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850A8E-BC7C-4CF1-81F0-68A65448A7FB}"/>
              </a:ext>
            </a:extLst>
          </p:cNvPr>
          <p:cNvSpPr txBox="1">
            <a:spLocks/>
          </p:cNvSpPr>
          <p:nvPr/>
        </p:nvSpPr>
        <p:spPr>
          <a:xfrm>
            <a:off x="7509328" y="4941398"/>
            <a:ext cx="33509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V</a:t>
            </a:r>
            <a:r>
              <a:rPr lang="en-US" sz="2400" dirty="0"/>
              <a:t>G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C00000"/>
                </a:solidFill>
              </a:rPr>
              <a:t>V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/>
              <a:t> </a:t>
            </a:r>
            <a:r>
              <a:rPr lang="en-US" sz="3200" dirty="0"/>
              <a:t>+</a:t>
            </a:r>
            <a:r>
              <a:rPr lang="en-US" sz="2400" dirty="0"/>
              <a:t> </a:t>
            </a:r>
            <a:r>
              <a:rPr lang="en-US" sz="3600" dirty="0"/>
              <a:t>V</a:t>
            </a:r>
            <a:r>
              <a:rPr lang="en-US" sz="2400" dirty="0"/>
              <a:t>D</a:t>
            </a:r>
            <a:endParaRPr lang="en-US" sz="36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889850-903E-4890-9F05-856B78B96827}"/>
              </a:ext>
            </a:extLst>
          </p:cNvPr>
          <p:cNvSpPr/>
          <p:nvPr/>
        </p:nvSpPr>
        <p:spPr>
          <a:xfrm>
            <a:off x="7973413" y="6007656"/>
            <a:ext cx="2067232" cy="5186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2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6501-669B-4489-86E0-07431E1E5920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 </a:t>
            </a:r>
            <a:r>
              <a:rPr lang="en-US" sz="3600" dirty="0" err="1"/>
              <a:t>Em</a:t>
            </a:r>
            <a:r>
              <a:rPr lang="en-US" sz="3600" dirty="0"/>
              <a:t> qual </a:t>
            </a:r>
            <a:r>
              <a:rPr lang="en-US" sz="3600" dirty="0" err="1"/>
              <a:t>contexto</a:t>
            </a:r>
            <a:r>
              <a:rPr lang="en-US" sz="3600" dirty="0"/>
              <a:t> </a:t>
            </a:r>
            <a:r>
              <a:rPr lang="en-US" sz="3600" dirty="0" err="1"/>
              <a:t>existe</a:t>
            </a:r>
            <a:r>
              <a:rPr lang="en-US" sz="3600" dirty="0"/>
              <a:t>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variação</a:t>
            </a:r>
            <a:r>
              <a:rPr lang="en-US" sz="3600" dirty="0"/>
              <a:t> </a:t>
            </a:r>
            <a:r>
              <a:rPr lang="en-US" sz="3600" dirty="0" err="1"/>
              <a:t>genética</a:t>
            </a:r>
            <a:r>
              <a:rPr lang="en-US" sz="3600" dirty="0"/>
              <a:t>? 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6BCC15-C3A8-4C5F-BCF7-553092790EB5}"/>
              </a:ext>
            </a:extLst>
          </p:cNvPr>
          <p:cNvGrpSpPr/>
          <p:nvPr/>
        </p:nvGrpSpPr>
        <p:grpSpPr>
          <a:xfrm>
            <a:off x="371475" y="2232660"/>
            <a:ext cx="8534400" cy="1752600"/>
            <a:chOff x="371475" y="4743629"/>
            <a:chExt cx="8534400" cy="17526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F04C03-31CB-4C36-8F10-572A4F83739F}"/>
                </a:ext>
              </a:extLst>
            </p:cNvPr>
            <p:cNvGrpSpPr/>
            <p:nvPr/>
          </p:nvGrpSpPr>
          <p:grpSpPr>
            <a:xfrm>
              <a:off x="371475" y="4743629"/>
              <a:ext cx="8534400" cy="1752600"/>
              <a:chOff x="304800" y="4953000"/>
              <a:chExt cx="8534400" cy="1752600"/>
            </a:xfrm>
          </p:grpSpPr>
          <p:sp>
            <p:nvSpPr>
              <p:cNvPr id="20" name="Rounded Rectangle 6">
                <a:extLst>
                  <a:ext uri="{FF2B5EF4-FFF2-40B4-BE49-F238E27FC236}">
                    <a16:creationId xmlns:a16="http://schemas.microsoft.com/office/drawing/2014/main" id="{4AEE4155-0294-4B23-9253-6E6562986AAC}"/>
                  </a:ext>
                </a:extLst>
              </p:cNvPr>
              <p:cNvSpPr/>
              <p:nvPr/>
            </p:nvSpPr>
            <p:spPr bwMode="auto">
              <a:xfrm>
                <a:off x="304800" y="4953000"/>
                <a:ext cx="8534400" cy="175260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2CB9D92-2DFE-406A-A690-14C11E04C32F}"/>
                  </a:ext>
                </a:extLst>
              </p:cNvPr>
              <p:cNvGrpSpPr/>
              <p:nvPr/>
            </p:nvGrpSpPr>
            <p:grpSpPr>
              <a:xfrm>
                <a:off x="471488" y="5029200"/>
                <a:ext cx="7939087" cy="1594813"/>
                <a:chOff x="471488" y="5029200"/>
                <a:chExt cx="7939087" cy="1594813"/>
              </a:xfrm>
            </p:grpSpPr>
            <p:pic>
              <p:nvPicPr>
                <p:cNvPr id="22" name="Picture 3">
                  <a:extLst>
                    <a:ext uri="{FF2B5EF4-FFF2-40B4-BE49-F238E27FC236}">
                      <a16:creationId xmlns:a16="http://schemas.microsoft.com/office/drawing/2014/main" id="{F6ABFEE7-644C-45B3-A6D9-247DB564C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5925" y="5029200"/>
                  <a:ext cx="1219200" cy="793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3" name="Picture 3">
                  <a:extLst>
                    <a:ext uri="{FF2B5EF4-FFF2-40B4-BE49-F238E27FC236}">
                      <a16:creationId xmlns:a16="http://schemas.microsoft.com/office/drawing/2014/main" id="{3A239F3F-88F2-4F6D-B65C-50215F83A8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4750" y="5486400"/>
                  <a:ext cx="781050" cy="508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Picture 3">
                  <a:extLst>
                    <a:ext uri="{FF2B5EF4-FFF2-40B4-BE49-F238E27FC236}">
                      <a16:creationId xmlns:a16="http://schemas.microsoft.com/office/drawing/2014/main" id="{4323D76D-39DF-4E76-9426-ED697DF761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5354384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3">
                  <a:extLst>
                    <a:ext uri="{FF2B5EF4-FFF2-40B4-BE49-F238E27FC236}">
                      <a16:creationId xmlns:a16="http://schemas.microsoft.com/office/drawing/2014/main" id="{840295AE-D0E8-403F-B34B-5F3DAAC9D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1075" y="5787568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>
                  <a:extLst>
                    <a:ext uri="{FF2B5EF4-FFF2-40B4-BE49-F238E27FC236}">
                      <a16:creationId xmlns:a16="http://schemas.microsoft.com/office/drawing/2014/main" id="{F70C76A2-E412-472C-B547-DEB0024A34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9200" y="5298571"/>
                  <a:ext cx="314325" cy="204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>
                  <a:extLst>
                    <a:ext uri="{FF2B5EF4-FFF2-40B4-BE49-F238E27FC236}">
                      <a16:creationId xmlns:a16="http://schemas.microsoft.com/office/drawing/2014/main" id="{E4B9F287-07A8-4095-82A8-AE8FC30DD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599" y="5509422"/>
                  <a:ext cx="942975" cy="6139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" name="Picture 3">
                  <a:extLst>
                    <a:ext uri="{FF2B5EF4-FFF2-40B4-BE49-F238E27FC236}">
                      <a16:creationId xmlns:a16="http://schemas.microsoft.com/office/drawing/2014/main" id="{16F9F7CB-7574-4806-979E-9C8783B36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6575" y="5501782"/>
                  <a:ext cx="1524000" cy="9922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4F67740-6968-4A98-A811-664F50E95F43}"/>
                    </a:ext>
                  </a:extLst>
                </p:cNvPr>
                <p:cNvSpPr txBox="1"/>
                <p:nvPr/>
              </p:nvSpPr>
              <p:spPr>
                <a:xfrm>
                  <a:off x="471488" y="6039238"/>
                  <a:ext cx="45481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err="1"/>
                    <a:t>Tamanho</a:t>
                  </a:r>
                  <a:r>
                    <a:rPr lang="en-GB" sz="1600" dirty="0"/>
                    <a:t> é </a:t>
                  </a:r>
                  <a:r>
                    <a:rPr lang="en-GB" sz="1600" dirty="0" err="1"/>
                    <a:t>correlacionado</a:t>
                  </a:r>
                  <a:r>
                    <a:rPr lang="en-GB" sz="1600" dirty="0"/>
                    <a:t> dentro de </a:t>
                  </a:r>
                  <a:r>
                    <a:rPr lang="en-GB" sz="1600" dirty="0" err="1"/>
                    <a:t>famílias</a:t>
                  </a:r>
                  <a:r>
                    <a:rPr lang="en-GB" sz="1600" dirty="0"/>
                    <a:t>.</a:t>
                  </a:r>
                </a:p>
                <a:p>
                  <a:r>
                    <a:rPr lang="en-GB" sz="1600" dirty="0" err="1"/>
                    <a:t>Tamanho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varia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bastante</a:t>
                  </a:r>
                  <a:r>
                    <a:rPr lang="en-GB" sz="1600" dirty="0"/>
                    <a:t> entre </a:t>
                  </a:r>
                  <a:r>
                    <a:rPr lang="en-GB" sz="1600" dirty="0" err="1"/>
                    <a:t>famílias</a:t>
                  </a:r>
                  <a:r>
                    <a:rPr lang="en-GB" sz="1600" dirty="0"/>
                    <a:t>.</a:t>
                  </a:r>
                </a:p>
              </p:txBody>
            </p:sp>
          </p:grpSp>
        </p:grpSp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35DBD1B-165E-4408-92E7-52D2ABDC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37" y="5959917"/>
              <a:ext cx="781050" cy="508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367EE90-70AB-45BC-933F-518141DE97D2}"/>
              </a:ext>
            </a:extLst>
          </p:cNvPr>
          <p:cNvSpPr/>
          <p:nvPr/>
        </p:nvSpPr>
        <p:spPr bwMode="auto">
          <a:xfrm>
            <a:off x="371475" y="4847412"/>
            <a:ext cx="8534400" cy="17526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86C104A8-559D-40E6-9040-FCF6C9F2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275" y="5223992"/>
            <a:ext cx="1219200" cy="79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75201035-E582-40F9-B4CE-7DCE80B9C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1424" y="5076937"/>
            <a:ext cx="1247775" cy="81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83E6C39F-77C0-4954-909C-A4ACF838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5209183"/>
            <a:ext cx="729428" cy="47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38FE87ED-DABC-46AC-84C3-5113F066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50" y="5380812"/>
            <a:ext cx="1009650" cy="6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C2EA0965-504D-4E0B-A6C1-28CAFCAB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5875" y="5143371"/>
            <a:ext cx="390525" cy="2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B25A3C27-ACB0-4696-A552-DB874C2D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9274" y="5403834"/>
            <a:ext cx="942975" cy="6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F0E0BC20-8525-40C8-85D7-F5EA5187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0" y="6066612"/>
            <a:ext cx="494298" cy="32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40A5FD11-1C10-449F-AEE2-C38E1293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8749" y="5973262"/>
            <a:ext cx="390525" cy="2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5BCEB9E-A3C3-4ED8-975A-76D5BE051F99}"/>
              </a:ext>
            </a:extLst>
          </p:cNvPr>
          <p:cNvSpPr txBox="1"/>
          <p:nvPr/>
        </p:nvSpPr>
        <p:spPr>
          <a:xfrm>
            <a:off x="621506" y="6178017"/>
            <a:ext cx="454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Tamanho</a:t>
            </a:r>
            <a:r>
              <a:rPr lang="en-GB" sz="1600" dirty="0"/>
              <a:t> </a:t>
            </a:r>
            <a:r>
              <a:rPr lang="en-GB" sz="1600" dirty="0" err="1"/>
              <a:t>varia</a:t>
            </a:r>
            <a:r>
              <a:rPr lang="en-GB" sz="1600" dirty="0"/>
              <a:t> </a:t>
            </a:r>
            <a:r>
              <a:rPr lang="en-GB" sz="1600" dirty="0" err="1"/>
              <a:t>igualmente</a:t>
            </a:r>
            <a:r>
              <a:rPr lang="en-GB" sz="1600" dirty="0"/>
              <a:t> dentro e entre </a:t>
            </a:r>
            <a:r>
              <a:rPr lang="en-GB" sz="1600" dirty="0" err="1"/>
              <a:t>famílias</a:t>
            </a:r>
            <a:r>
              <a:rPr lang="en-GB" sz="1600" dirty="0"/>
              <a:t>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FFB705A-5C3E-404D-825B-4B109FF3020D}"/>
              </a:ext>
            </a:extLst>
          </p:cNvPr>
          <p:cNvSpPr txBox="1">
            <a:spLocks/>
          </p:cNvSpPr>
          <p:nvPr/>
        </p:nvSpPr>
        <p:spPr>
          <a:xfrm>
            <a:off x="192284" y="515948"/>
            <a:ext cx="11658600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51A88067-3B1D-4267-9011-434FA1F023EF}"/>
              </a:ext>
            </a:extLst>
          </p:cNvPr>
          <p:cNvSpPr txBox="1">
            <a:spLocks/>
          </p:cNvSpPr>
          <p:nvPr/>
        </p:nvSpPr>
        <p:spPr>
          <a:xfrm>
            <a:off x="538163" y="2164736"/>
            <a:ext cx="723900" cy="5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A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0EB65DA-5BAC-4397-B269-FF1780BA7478}"/>
              </a:ext>
            </a:extLst>
          </p:cNvPr>
          <p:cNvSpPr txBox="1">
            <a:spLocks/>
          </p:cNvSpPr>
          <p:nvPr/>
        </p:nvSpPr>
        <p:spPr>
          <a:xfrm>
            <a:off x="538163" y="4813494"/>
            <a:ext cx="723900" cy="5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1613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909E-C2EE-4FEA-8EC7-93235FAE00D1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Semelhança</a:t>
            </a:r>
            <a:r>
              <a:rPr lang="en-US" sz="3600" dirty="0">
                <a:solidFill>
                  <a:srgbClr val="C00000"/>
                </a:solidFill>
              </a:rPr>
              <a:t> por </a:t>
            </a:r>
            <a:r>
              <a:rPr lang="en-US" sz="3600" dirty="0" err="1">
                <a:solidFill>
                  <a:srgbClr val="C00000"/>
                </a:solidFill>
              </a:rPr>
              <a:t>Parentesco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665EB-8740-4C90-814D-55F460A5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6" y="1286142"/>
            <a:ext cx="8887626" cy="49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466BB4-9950-4CBF-8BB5-7BBDB2EF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25" y="730109"/>
            <a:ext cx="598371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1F42AC-C353-40D0-B9A3-229AE70451DF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Semelhança</a:t>
            </a:r>
            <a:r>
              <a:rPr lang="en-US" sz="3600" dirty="0">
                <a:solidFill>
                  <a:srgbClr val="C00000"/>
                </a:solidFill>
              </a:rPr>
              <a:t> por </a:t>
            </a:r>
            <a:r>
              <a:rPr lang="en-US" sz="3600" dirty="0" err="1">
                <a:solidFill>
                  <a:srgbClr val="C00000"/>
                </a:solidFill>
              </a:rPr>
              <a:t>Parentesco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2853-7F2B-4035-9D1B-50C5B898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280303"/>
            <a:ext cx="4051459" cy="41394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49EFEE-21F2-4A83-933B-1EB42F5BDAAE}"/>
              </a:ext>
            </a:extLst>
          </p:cNvPr>
          <p:cNvSpPr txBox="1">
            <a:spLocks/>
          </p:cNvSpPr>
          <p:nvPr/>
        </p:nvSpPr>
        <p:spPr>
          <a:xfrm>
            <a:off x="1339199" y="5343524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Francis Galton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6D6BA5-AB20-4DEE-8433-04666B5F20F3}"/>
              </a:ext>
            </a:extLst>
          </p:cNvPr>
          <p:cNvSpPr txBox="1">
            <a:spLocks/>
          </p:cNvSpPr>
          <p:nvPr/>
        </p:nvSpPr>
        <p:spPr>
          <a:xfrm>
            <a:off x="1320149" y="5823603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(1889)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14EFA6-5B99-461E-9497-FA92FBAAC3E6}"/>
              </a:ext>
            </a:extLst>
          </p:cNvPr>
          <p:cNvSpPr txBox="1">
            <a:spLocks/>
          </p:cNvSpPr>
          <p:nvPr/>
        </p:nvSpPr>
        <p:spPr>
          <a:xfrm>
            <a:off x="5840609" y="-333375"/>
            <a:ext cx="7580116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Por que a </a:t>
            </a:r>
            <a:r>
              <a:rPr lang="en-US" sz="2400" dirty="0" err="1"/>
              <a:t>inclinação</a:t>
            </a:r>
            <a:r>
              <a:rPr lang="en-US" sz="2400" dirty="0"/>
              <a:t> da </a:t>
            </a:r>
            <a:r>
              <a:rPr lang="en-US" sz="2400" dirty="0" err="1"/>
              <a:t>regressão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é 1.0?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7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55015D-9553-4C2F-A92A-4955D28D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25" y="730109"/>
            <a:ext cx="598371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B811A1-1A08-4991-965B-2237D036439D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Semelhança</a:t>
            </a:r>
            <a:r>
              <a:rPr lang="en-US" sz="3600" dirty="0">
                <a:solidFill>
                  <a:srgbClr val="C00000"/>
                </a:solidFill>
              </a:rPr>
              <a:t> por </a:t>
            </a:r>
            <a:r>
              <a:rPr lang="en-US" sz="3600" dirty="0" err="1">
                <a:solidFill>
                  <a:srgbClr val="C00000"/>
                </a:solidFill>
              </a:rPr>
              <a:t>Parentesco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F18AE-EFCF-4186-B4BF-7A943072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280303"/>
            <a:ext cx="4051459" cy="41394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5D8980-71A1-4987-B110-FCEFE61BBF06}"/>
              </a:ext>
            </a:extLst>
          </p:cNvPr>
          <p:cNvSpPr txBox="1">
            <a:spLocks/>
          </p:cNvSpPr>
          <p:nvPr/>
        </p:nvSpPr>
        <p:spPr>
          <a:xfrm>
            <a:off x="1339199" y="5343524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Sir Francis Galton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2B1554-CEE0-40CD-99B2-C28DFDA7DFB7}"/>
              </a:ext>
            </a:extLst>
          </p:cNvPr>
          <p:cNvSpPr txBox="1">
            <a:spLocks/>
          </p:cNvSpPr>
          <p:nvPr/>
        </p:nvSpPr>
        <p:spPr>
          <a:xfrm>
            <a:off x="1320149" y="5823603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(1889)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5A9840-1A31-4641-94A4-F545FBCD635E}"/>
              </a:ext>
            </a:extLst>
          </p:cNvPr>
          <p:cNvSpPr txBox="1">
            <a:spLocks/>
          </p:cNvSpPr>
          <p:nvPr/>
        </p:nvSpPr>
        <p:spPr>
          <a:xfrm>
            <a:off x="5840609" y="-333375"/>
            <a:ext cx="7580116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Por que a </a:t>
            </a:r>
            <a:r>
              <a:rPr lang="en-US" sz="2400" dirty="0" err="1"/>
              <a:t>inclinação</a:t>
            </a:r>
            <a:r>
              <a:rPr lang="en-US" sz="2400" dirty="0"/>
              <a:t> da </a:t>
            </a:r>
            <a:r>
              <a:rPr lang="en-US" sz="2400" dirty="0" err="1"/>
              <a:t>regressão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é 1.0?</a:t>
            </a:r>
          </a:p>
          <a:p>
            <a:pPr algn="ctr"/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C04BA2-CC2E-4650-B87E-3139BEE652FC}"/>
              </a:ext>
            </a:extLst>
          </p:cNvPr>
          <p:cNvCxnSpPr>
            <a:cxnSpLocks/>
          </p:cNvCxnSpPr>
          <p:nvPr/>
        </p:nvCxnSpPr>
        <p:spPr>
          <a:xfrm>
            <a:off x="9010650" y="3520140"/>
            <a:ext cx="1181100" cy="10042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1C97E23C-0C96-4A9B-8A1C-4552DF7D2E6D}"/>
              </a:ext>
            </a:extLst>
          </p:cNvPr>
          <p:cNvSpPr txBox="1">
            <a:spLocks/>
          </p:cNvSpPr>
          <p:nvPr/>
        </p:nvSpPr>
        <p:spPr>
          <a:xfrm>
            <a:off x="9374696" y="4587010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rgbClr val="C00000"/>
                </a:solidFill>
              </a:rPr>
              <a:t>Similaridade</a:t>
            </a:r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 err="1">
                <a:solidFill>
                  <a:srgbClr val="C00000"/>
                </a:solidFill>
              </a:rPr>
              <a:t>perfeita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93775D-B4DF-464E-ADFD-E74A82D5E1F0}"/>
              </a:ext>
            </a:extLst>
          </p:cNvPr>
          <p:cNvSpPr/>
          <p:nvPr/>
        </p:nvSpPr>
        <p:spPr>
          <a:xfrm>
            <a:off x="8420100" y="1323975"/>
            <a:ext cx="428625" cy="3714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D80F80-2230-41A9-9F19-F5531B0E89FE}"/>
              </a:ext>
            </a:extLst>
          </p:cNvPr>
          <p:cNvSpPr txBox="1">
            <a:spLocks/>
          </p:cNvSpPr>
          <p:nvPr/>
        </p:nvSpPr>
        <p:spPr>
          <a:xfrm>
            <a:off x="4686926" y="1033392"/>
            <a:ext cx="2666376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rgbClr val="C00000"/>
                </a:solidFill>
              </a:rPr>
              <a:t>herdabilidade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724B5-4D35-4C68-9721-7D921F7321E7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911084" y="1366185"/>
            <a:ext cx="1509016" cy="1435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D9239E-CC10-4ACD-9764-08C5BDB87649}"/>
              </a:ext>
            </a:extLst>
          </p:cNvPr>
          <p:cNvGrpSpPr/>
          <p:nvPr/>
        </p:nvGrpSpPr>
        <p:grpSpPr>
          <a:xfrm>
            <a:off x="371475" y="2232660"/>
            <a:ext cx="5953125" cy="1172388"/>
            <a:chOff x="371475" y="4743629"/>
            <a:chExt cx="8534400" cy="1752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9708B4-C9D1-4BB9-8888-B7F5054F112A}"/>
                </a:ext>
              </a:extLst>
            </p:cNvPr>
            <p:cNvGrpSpPr/>
            <p:nvPr/>
          </p:nvGrpSpPr>
          <p:grpSpPr>
            <a:xfrm>
              <a:off x="371475" y="4743629"/>
              <a:ext cx="8534400" cy="1752600"/>
              <a:chOff x="304800" y="4953000"/>
              <a:chExt cx="8534400" cy="17526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1CEAE0-9AD5-4A47-878D-2F974C899C56}"/>
                  </a:ext>
                </a:extLst>
              </p:cNvPr>
              <p:cNvSpPr/>
              <p:nvPr/>
            </p:nvSpPr>
            <p:spPr bwMode="auto">
              <a:xfrm>
                <a:off x="304800" y="4953000"/>
                <a:ext cx="8534400" cy="175260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F84C095-DF0F-4A1E-8386-3181F8B7C3AD}"/>
                  </a:ext>
                </a:extLst>
              </p:cNvPr>
              <p:cNvGrpSpPr/>
              <p:nvPr/>
            </p:nvGrpSpPr>
            <p:grpSpPr>
              <a:xfrm>
                <a:off x="1685925" y="5029200"/>
                <a:ext cx="6724650" cy="1464827"/>
                <a:chOff x="1685925" y="5029200"/>
                <a:chExt cx="6724650" cy="1464827"/>
              </a:xfrm>
            </p:grpSpPr>
            <p:pic>
              <p:nvPicPr>
                <p:cNvPr id="9" name="Picture 3">
                  <a:extLst>
                    <a:ext uri="{FF2B5EF4-FFF2-40B4-BE49-F238E27FC236}">
                      <a16:creationId xmlns:a16="http://schemas.microsoft.com/office/drawing/2014/main" id="{2919D9FE-A184-4942-9193-E93CD43ACD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5925" y="5029200"/>
                  <a:ext cx="1219200" cy="793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3">
                  <a:extLst>
                    <a:ext uri="{FF2B5EF4-FFF2-40B4-BE49-F238E27FC236}">
                      <a16:creationId xmlns:a16="http://schemas.microsoft.com/office/drawing/2014/main" id="{93208C08-AF9C-4104-8CD3-E2784D7626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4750" y="5486400"/>
                  <a:ext cx="781050" cy="508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" name="Picture 3">
                  <a:extLst>
                    <a:ext uri="{FF2B5EF4-FFF2-40B4-BE49-F238E27FC236}">
                      <a16:creationId xmlns:a16="http://schemas.microsoft.com/office/drawing/2014/main" id="{37E6B52F-DF7E-4FA4-A7FE-F3745D3509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5354384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3">
                  <a:extLst>
                    <a:ext uri="{FF2B5EF4-FFF2-40B4-BE49-F238E27FC236}">
                      <a16:creationId xmlns:a16="http://schemas.microsoft.com/office/drawing/2014/main" id="{A12F5CC0-7B57-400F-92CC-F053E86781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1075" y="5787568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">
                  <a:extLst>
                    <a:ext uri="{FF2B5EF4-FFF2-40B4-BE49-F238E27FC236}">
                      <a16:creationId xmlns:a16="http://schemas.microsoft.com/office/drawing/2014/main" id="{ADEF7866-9FEE-4237-BCC7-5831340402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9200" y="5298571"/>
                  <a:ext cx="314325" cy="204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3">
                  <a:extLst>
                    <a:ext uri="{FF2B5EF4-FFF2-40B4-BE49-F238E27FC236}">
                      <a16:creationId xmlns:a16="http://schemas.microsoft.com/office/drawing/2014/main" id="{9CD5A09F-D505-4AA9-84E5-B3283951EB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599" y="5509422"/>
                  <a:ext cx="942975" cy="6139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3">
                  <a:extLst>
                    <a:ext uri="{FF2B5EF4-FFF2-40B4-BE49-F238E27FC236}">
                      <a16:creationId xmlns:a16="http://schemas.microsoft.com/office/drawing/2014/main" id="{C876D87F-034B-446B-9E7C-BEF25C60D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6575" y="5501782"/>
                  <a:ext cx="1524000" cy="9922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5A115E85-033C-4EA0-93F9-C9F6B990A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37" y="5959917"/>
              <a:ext cx="781050" cy="508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FCB470-DDDF-447F-AA2E-065D5367FE96}"/>
              </a:ext>
            </a:extLst>
          </p:cNvPr>
          <p:cNvSpPr/>
          <p:nvPr/>
        </p:nvSpPr>
        <p:spPr bwMode="auto">
          <a:xfrm>
            <a:off x="371475" y="4847412"/>
            <a:ext cx="5953125" cy="117238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91BAC68F-2D6E-4ECD-BB31-BFF07CDF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168" y="4986750"/>
            <a:ext cx="850446" cy="55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C5D7B2A6-0068-4EF1-A03D-3DC037BB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230" y="5453114"/>
            <a:ext cx="870379" cy="56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7110EED-2C0D-4CA2-B7DA-D204DAA4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7421" y="5143372"/>
            <a:ext cx="508809" cy="33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0B7DB180-577D-48A0-B69B-5A2FB284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222" y="5143372"/>
            <a:ext cx="704276" cy="45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91B73D3-76A9-40AC-8008-76F971E5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6955" y="5072998"/>
            <a:ext cx="272409" cy="1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C396F978-EBEF-440A-B728-BA35F434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1989" y="5036228"/>
            <a:ext cx="657767" cy="42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AA0DDE38-0469-488B-952F-47E70964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6715" y="5629899"/>
            <a:ext cx="344795" cy="22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ED60EF75-DF83-4E95-A19C-C9A35EA5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9824" y="5612481"/>
            <a:ext cx="272409" cy="1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A7E98AD-C598-4A86-9F9D-4F1C77E62355}"/>
              </a:ext>
            </a:extLst>
          </p:cNvPr>
          <p:cNvSpPr txBox="1">
            <a:spLocks/>
          </p:cNvSpPr>
          <p:nvPr/>
        </p:nvSpPr>
        <p:spPr>
          <a:xfrm>
            <a:off x="538163" y="2164736"/>
            <a:ext cx="504953" cy="37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A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9AD8019-31B7-4CFF-B580-1B6ADEFACAF3}"/>
              </a:ext>
            </a:extLst>
          </p:cNvPr>
          <p:cNvSpPr txBox="1">
            <a:spLocks/>
          </p:cNvSpPr>
          <p:nvPr/>
        </p:nvSpPr>
        <p:spPr>
          <a:xfrm>
            <a:off x="538163" y="4813494"/>
            <a:ext cx="504953" cy="37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46F2FE-3091-460D-AC9A-95B0AC768975}"/>
              </a:ext>
            </a:extLst>
          </p:cNvPr>
          <p:cNvGrpSpPr/>
          <p:nvPr/>
        </p:nvGrpSpPr>
        <p:grpSpPr>
          <a:xfrm>
            <a:off x="7511462" y="3667126"/>
            <a:ext cx="3133029" cy="2461604"/>
            <a:chOff x="6846147" y="1610008"/>
            <a:chExt cx="3478954" cy="292991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6587B3B-3EEB-4050-B6CA-2A6213F2D7B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995" y="2007474"/>
              <a:ext cx="11906" cy="2069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DEF757-5F20-4DF4-83BE-4B4E12D8AB96}"/>
                </a:ext>
              </a:extLst>
            </p:cNvPr>
            <p:cNvCxnSpPr/>
            <p:nvPr/>
          </p:nvCxnSpPr>
          <p:spPr>
            <a:xfrm>
              <a:off x="7572376" y="4057650"/>
              <a:ext cx="27527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299F28-9C8D-42F7-8A83-B94C013B9BEB}"/>
                </a:ext>
              </a:extLst>
            </p:cNvPr>
            <p:cNvCxnSpPr/>
            <p:nvPr/>
          </p:nvCxnSpPr>
          <p:spPr>
            <a:xfrm>
              <a:off x="814387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1E1289-FD21-4B53-A87C-966C192FF200}"/>
                </a:ext>
              </a:extLst>
            </p:cNvPr>
            <p:cNvCxnSpPr/>
            <p:nvPr/>
          </p:nvCxnSpPr>
          <p:spPr>
            <a:xfrm>
              <a:off x="903922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93D22A-0FA7-486D-973D-2BA097B224BE}"/>
                </a:ext>
              </a:extLst>
            </p:cNvPr>
            <p:cNvCxnSpPr/>
            <p:nvPr/>
          </p:nvCxnSpPr>
          <p:spPr>
            <a:xfrm>
              <a:off x="9906001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03FB9DED-9409-4357-8213-9E23EAC62EFC}"/>
                </a:ext>
              </a:extLst>
            </p:cNvPr>
            <p:cNvSpPr txBox="1">
              <a:spLocks/>
            </p:cNvSpPr>
            <p:nvPr/>
          </p:nvSpPr>
          <p:spPr>
            <a:xfrm>
              <a:off x="7996239" y="415290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P</a:t>
              </a:r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EC5C8F1-8449-40D7-A57E-03B61514FCA7}"/>
                </a:ext>
              </a:extLst>
            </p:cNvPr>
            <p:cNvSpPr txBox="1">
              <a:spLocks/>
            </p:cNvSpPr>
            <p:nvPr/>
          </p:nvSpPr>
          <p:spPr>
            <a:xfrm>
              <a:off x="8863013" y="4152901"/>
              <a:ext cx="504953" cy="379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M</a:t>
              </a: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57D5F11-8E68-4B73-837B-4626143DFFE4}"/>
                </a:ext>
              </a:extLst>
            </p:cNvPr>
            <p:cNvSpPr txBox="1">
              <a:spLocks/>
            </p:cNvSpPr>
            <p:nvPr/>
          </p:nvSpPr>
          <p:spPr>
            <a:xfrm>
              <a:off x="9758362" y="416067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G</a:t>
              </a:r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A14EFC58-E22B-4D79-B442-F0E80FFE04C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78444" y="2877711"/>
              <a:ext cx="2856762" cy="3213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 err="1"/>
                <a:t>Fenótipo</a:t>
              </a:r>
              <a:r>
                <a:rPr lang="en-US" sz="2400" dirty="0"/>
                <a:t> da Prole</a:t>
              </a:r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256A3E56-2B64-4C73-BEFB-FEBCBF67F435}"/>
              </a:ext>
            </a:extLst>
          </p:cNvPr>
          <p:cNvSpPr txBox="1">
            <a:spLocks/>
          </p:cNvSpPr>
          <p:nvPr/>
        </p:nvSpPr>
        <p:spPr>
          <a:xfrm>
            <a:off x="8307738" y="6202223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 err="1"/>
              <a:t>Fenótipo</a:t>
            </a:r>
            <a:r>
              <a:rPr lang="en-US" sz="2400" dirty="0"/>
              <a:t> dos </a:t>
            </a:r>
            <a:r>
              <a:rPr lang="en-US" sz="2400" dirty="0" err="1"/>
              <a:t>Pais</a:t>
            </a:r>
            <a:endParaRPr lang="en-US" sz="24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4498367-AB03-4E61-98B3-D991CB27D101}"/>
              </a:ext>
            </a:extLst>
          </p:cNvPr>
          <p:cNvGrpSpPr/>
          <p:nvPr/>
        </p:nvGrpSpPr>
        <p:grpSpPr>
          <a:xfrm>
            <a:off x="7511462" y="1076326"/>
            <a:ext cx="3133029" cy="2461604"/>
            <a:chOff x="6846147" y="1610008"/>
            <a:chExt cx="3478954" cy="292991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C6C6B6-0EA9-471E-BBD4-8904F40808E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995" y="2007474"/>
              <a:ext cx="11906" cy="2069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87ECD0-904D-4338-95DA-DA0F31D0A2ED}"/>
                </a:ext>
              </a:extLst>
            </p:cNvPr>
            <p:cNvCxnSpPr/>
            <p:nvPr/>
          </p:nvCxnSpPr>
          <p:spPr>
            <a:xfrm>
              <a:off x="7572376" y="4057650"/>
              <a:ext cx="27527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1EA732A-80AD-4FAF-BB15-0DA846987461}"/>
                </a:ext>
              </a:extLst>
            </p:cNvPr>
            <p:cNvCxnSpPr/>
            <p:nvPr/>
          </p:nvCxnSpPr>
          <p:spPr>
            <a:xfrm>
              <a:off x="814387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90D3309-E235-404C-8C48-D717E88C469C}"/>
                </a:ext>
              </a:extLst>
            </p:cNvPr>
            <p:cNvCxnSpPr/>
            <p:nvPr/>
          </p:nvCxnSpPr>
          <p:spPr>
            <a:xfrm>
              <a:off x="903922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7826F4-3E87-4046-B0D7-816BD711A527}"/>
                </a:ext>
              </a:extLst>
            </p:cNvPr>
            <p:cNvCxnSpPr/>
            <p:nvPr/>
          </p:nvCxnSpPr>
          <p:spPr>
            <a:xfrm>
              <a:off x="9906001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AF26BB2E-AA31-4869-B7EA-1883D1EF0A9B}"/>
                </a:ext>
              </a:extLst>
            </p:cNvPr>
            <p:cNvSpPr txBox="1">
              <a:spLocks/>
            </p:cNvSpPr>
            <p:nvPr/>
          </p:nvSpPr>
          <p:spPr>
            <a:xfrm>
              <a:off x="7996239" y="415290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P</a:t>
              </a:r>
            </a:p>
          </p:txBody>
        </p: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D508075A-4738-40F7-9A77-CACC96B49DB1}"/>
                </a:ext>
              </a:extLst>
            </p:cNvPr>
            <p:cNvSpPr txBox="1">
              <a:spLocks/>
            </p:cNvSpPr>
            <p:nvPr/>
          </p:nvSpPr>
          <p:spPr>
            <a:xfrm>
              <a:off x="8863013" y="4152901"/>
              <a:ext cx="504953" cy="379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M</a:t>
              </a:r>
            </a:p>
          </p:txBody>
        </p:sp>
        <p:sp>
          <p:nvSpPr>
            <p:cNvPr id="73" name="Title 1">
              <a:extLst>
                <a:ext uri="{FF2B5EF4-FFF2-40B4-BE49-F238E27FC236}">
                  <a16:creationId xmlns:a16="http://schemas.microsoft.com/office/drawing/2014/main" id="{C835FAE3-10FB-4FF9-AF10-68C3F6B6A92A}"/>
                </a:ext>
              </a:extLst>
            </p:cNvPr>
            <p:cNvSpPr txBox="1">
              <a:spLocks/>
            </p:cNvSpPr>
            <p:nvPr/>
          </p:nvSpPr>
          <p:spPr>
            <a:xfrm>
              <a:off x="9758362" y="416067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G</a:t>
              </a:r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A4A75228-0C7F-4C3C-AFED-6804F7E8A36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78444" y="2877711"/>
              <a:ext cx="2856762" cy="3213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 err="1"/>
                <a:t>Fenótipo</a:t>
              </a:r>
              <a:r>
                <a:rPr lang="en-US" sz="2400" dirty="0"/>
                <a:t> da Prole</a:t>
              </a:r>
            </a:p>
          </p:txBody>
        </p:sp>
      </p:grpSp>
      <p:pic>
        <p:nvPicPr>
          <p:cNvPr id="76" name="Picture 3">
            <a:extLst>
              <a:ext uri="{FF2B5EF4-FFF2-40B4-BE49-F238E27FC236}">
                <a16:creationId xmlns:a16="http://schemas.microsoft.com/office/drawing/2014/main" id="{5E510B76-B815-4629-90C3-2BFABF17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775" y="2742292"/>
            <a:ext cx="933814" cy="6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">
            <a:extLst>
              <a:ext uri="{FF2B5EF4-FFF2-40B4-BE49-F238E27FC236}">
                <a16:creationId xmlns:a16="http://schemas.microsoft.com/office/drawing/2014/main" id="{BD438194-BFCB-462A-84A9-587EB6DC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1034" y="5551367"/>
            <a:ext cx="651808" cy="42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2EBC05EF-60A4-450A-9502-62CE79C4F8D1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 </a:t>
            </a:r>
            <a:r>
              <a:rPr lang="en-US" sz="3600" dirty="0" err="1"/>
              <a:t>Em</a:t>
            </a:r>
            <a:r>
              <a:rPr lang="en-US" sz="3600" dirty="0"/>
              <a:t> qual </a:t>
            </a:r>
            <a:r>
              <a:rPr lang="en-US" sz="3600" dirty="0" err="1"/>
              <a:t>contexto</a:t>
            </a:r>
            <a:r>
              <a:rPr lang="en-US" sz="3600" dirty="0"/>
              <a:t> </a:t>
            </a:r>
            <a:r>
              <a:rPr lang="en-US" sz="3600" dirty="0" err="1"/>
              <a:t>existe</a:t>
            </a:r>
            <a:r>
              <a:rPr lang="en-US" sz="3600" dirty="0"/>
              <a:t>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variação</a:t>
            </a:r>
            <a:r>
              <a:rPr lang="en-US" sz="3600" dirty="0"/>
              <a:t> </a:t>
            </a:r>
            <a:r>
              <a:rPr lang="en-US" sz="3600" dirty="0" err="1"/>
              <a:t>genética</a:t>
            </a:r>
            <a:r>
              <a:rPr lang="en-US" sz="3600" dirty="0"/>
              <a:t>?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608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8D60FD-DFCC-4DDF-8B95-AAF8F2BBCBED}"/>
              </a:ext>
            </a:extLst>
          </p:cNvPr>
          <p:cNvGrpSpPr/>
          <p:nvPr/>
        </p:nvGrpSpPr>
        <p:grpSpPr>
          <a:xfrm>
            <a:off x="371475" y="2232660"/>
            <a:ext cx="5953125" cy="1172388"/>
            <a:chOff x="371475" y="4743629"/>
            <a:chExt cx="8534400" cy="1752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9BC148F-BD56-4B98-ACF8-A4BDD8685593}"/>
                </a:ext>
              </a:extLst>
            </p:cNvPr>
            <p:cNvGrpSpPr/>
            <p:nvPr/>
          </p:nvGrpSpPr>
          <p:grpSpPr>
            <a:xfrm>
              <a:off x="371475" y="4743629"/>
              <a:ext cx="8534400" cy="1752600"/>
              <a:chOff x="304800" y="4953000"/>
              <a:chExt cx="8534400" cy="1752600"/>
            </a:xfrm>
          </p:grpSpPr>
          <p:sp>
            <p:nvSpPr>
              <p:cNvPr id="6" name="Rounded Rectangle 6">
                <a:extLst>
                  <a:ext uri="{FF2B5EF4-FFF2-40B4-BE49-F238E27FC236}">
                    <a16:creationId xmlns:a16="http://schemas.microsoft.com/office/drawing/2014/main" id="{7A826821-A21F-4CF6-88CA-1C2B6FFAE5BF}"/>
                  </a:ext>
                </a:extLst>
              </p:cNvPr>
              <p:cNvSpPr/>
              <p:nvPr/>
            </p:nvSpPr>
            <p:spPr bwMode="auto">
              <a:xfrm>
                <a:off x="304800" y="4953000"/>
                <a:ext cx="8534400" cy="175260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AE00C29-09F8-4B48-A2FD-6C4FD4FA3996}"/>
                  </a:ext>
                </a:extLst>
              </p:cNvPr>
              <p:cNvGrpSpPr/>
              <p:nvPr/>
            </p:nvGrpSpPr>
            <p:grpSpPr>
              <a:xfrm>
                <a:off x="1685925" y="5029200"/>
                <a:ext cx="6724650" cy="1464827"/>
                <a:chOff x="1685925" y="5029200"/>
                <a:chExt cx="6724650" cy="1464827"/>
              </a:xfrm>
            </p:grpSpPr>
            <p:pic>
              <p:nvPicPr>
                <p:cNvPr id="8" name="Picture 3">
                  <a:extLst>
                    <a:ext uri="{FF2B5EF4-FFF2-40B4-BE49-F238E27FC236}">
                      <a16:creationId xmlns:a16="http://schemas.microsoft.com/office/drawing/2014/main" id="{0FEA9703-AB07-4097-81DD-F5E2583CD6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5925" y="5029200"/>
                  <a:ext cx="1219200" cy="793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" name="Picture 3">
                  <a:extLst>
                    <a:ext uri="{FF2B5EF4-FFF2-40B4-BE49-F238E27FC236}">
                      <a16:creationId xmlns:a16="http://schemas.microsoft.com/office/drawing/2014/main" id="{E1102492-BCFC-40BC-8944-50AD22B5AF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4750" y="5486400"/>
                  <a:ext cx="781050" cy="508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3">
                  <a:extLst>
                    <a:ext uri="{FF2B5EF4-FFF2-40B4-BE49-F238E27FC236}">
                      <a16:creationId xmlns:a16="http://schemas.microsoft.com/office/drawing/2014/main" id="{4839AE98-1503-472D-BD7D-9660A586D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5354384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" name="Picture 3">
                  <a:extLst>
                    <a:ext uri="{FF2B5EF4-FFF2-40B4-BE49-F238E27FC236}">
                      <a16:creationId xmlns:a16="http://schemas.microsoft.com/office/drawing/2014/main" id="{C49CDAF1-FADD-4507-B6FF-693BC6DAFD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1075" y="5787568"/>
                  <a:ext cx="533400" cy="347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3">
                  <a:extLst>
                    <a:ext uri="{FF2B5EF4-FFF2-40B4-BE49-F238E27FC236}">
                      <a16:creationId xmlns:a16="http://schemas.microsoft.com/office/drawing/2014/main" id="{5EEAB05D-2803-4E28-A28A-A5FC95ADF7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9200" y="5298571"/>
                  <a:ext cx="314325" cy="204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">
                  <a:extLst>
                    <a:ext uri="{FF2B5EF4-FFF2-40B4-BE49-F238E27FC236}">
                      <a16:creationId xmlns:a16="http://schemas.microsoft.com/office/drawing/2014/main" id="{99DDEB22-ECE4-4259-91A2-5E76EEB96C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599" y="5509422"/>
                  <a:ext cx="942975" cy="6139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3">
                  <a:extLst>
                    <a:ext uri="{FF2B5EF4-FFF2-40B4-BE49-F238E27FC236}">
                      <a16:creationId xmlns:a16="http://schemas.microsoft.com/office/drawing/2014/main" id="{E498D426-8054-49E1-9847-406E3A3790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6575" y="5501782"/>
                  <a:ext cx="1524000" cy="9922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0256763A-5C7F-4CC4-B4FA-D12878A61C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37" y="5959917"/>
              <a:ext cx="781050" cy="508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515E40EC-9133-4B24-80D2-AA720B591C17}"/>
              </a:ext>
            </a:extLst>
          </p:cNvPr>
          <p:cNvSpPr/>
          <p:nvPr/>
        </p:nvSpPr>
        <p:spPr bwMode="auto">
          <a:xfrm>
            <a:off x="371475" y="4847412"/>
            <a:ext cx="5953125" cy="117238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C5B0794E-9DB1-4FB3-AEBE-2BF842CB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168" y="4986750"/>
            <a:ext cx="850446" cy="55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ABEDBC5-F435-4D81-B006-8823CFD6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230" y="5453114"/>
            <a:ext cx="870379" cy="56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82C3C7AF-2DC9-49CB-AC0C-AA432A36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7421" y="5143372"/>
            <a:ext cx="508809" cy="33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2D516637-2C7F-4A98-A3C3-8C268AE1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222" y="5143372"/>
            <a:ext cx="704276" cy="45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ECDA9B8-8907-433B-9C12-004C60AD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6955" y="5072998"/>
            <a:ext cx="272409" cy="1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17A5E02E-78FD-4268-BCBE-BC0DF658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1989" y="5036228"/>
            <a:ext cx="657767" cy="42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DC6B6E07-07A8-401C-B3A9-2C022791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6715" y="5629899"/>
            <a:ext cx="344795" cy="22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3A8B7A3D-2573-4BC7-9103-09945372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9824" y="5612481"/>
            <a:ext cx="272409" cy="1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D4E46C4-014F-49F7-904D-E9FD0C77A1AE}"/>
              </a:ext>
            </a:extLst>
          </p:cNvPr>
          <p:cNvSpPr txBox="1">
            <a:spLocks/>
          </p:cNvSpPr>
          <p:nvPr/>
        </p:nvSpPr>
        <p:spPr>
          <a:xfrm>
            <a:off x="538163" y="2164736"/>
            <a:ext cx="504953" cy="37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A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3A7F4AA-1A7A-4AC7-BF37-0941929B0872}"/>
              </a:ext>
            </a:extLst>
          </p:cNvPr>
          <p:cNvSpPr txBox="1">
            <a:spLocks/>
          </p:cNvSpPr>
          <p:nvPr/>
        </p:nvSpPr>
        <p:spPr>
          <a:xfrm>
            <a:off x="538163" y="4813494"/>
            <a:ext cx="504953" cy="37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/>
              <a:t>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811727-680B-403B-AEB4-202E572CB3FE}"/>
              </a:ext>
            </a:extLst>
          </p:cNvPr>
          <p:cNvGrpSpPr/>
          <p:nvPr/>
        </p:nvGrpSpPr>
        <p:grpSpPr>
          <a:xfrm>
            <a:off x="7511462" y="3667126"/>
            <a:ext cx="3133029" cy="2461604"/>
            <a:chOff x="6846147" y="1610008"/>
            <a:chExt cx="3478954" cy="292991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BC906A-D187-4CA7-9452-E26057C7B69E}"/>
                </a:ext>
              </a:extLst>
            </p:cNvPr>
            <p:cNvCxnSpPr>
              <a:cxnSpLocks/>
            </p:cNvCxnSpPr>
            <p:nvPr/>
          </p:nvCxnSpPr>
          <p:spPr>
            <a:xfrm>
              <a:off x="7569995" y="2007474"/>
              <a:ext cx="11906" cy="2069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2468DE-2ADE-4641-A37A-567A907EDB65}"/>
                </a:ext>
              </a:extLst>
            </p:cNvPr>
            <p:cNvCxnSpPr/>
            <p:nvPr/>
          </p:nvCxnSpPr>
          <p:spPr>
            <a:xfrm>
              <a:off x="7572376" y="4057650"/>
              <a:ext cx="27527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610276-BE94-4120-8FA9-DB55DF2EBCD4}"/>
                </a:ext>
              </a:extLst>
            </p:cNvPr>
            <p:cNvCxnSpPr/>
            <p:nvPr/>
          </p:nvCxnSpPr>
          <p:spPr>
            <a:xfrm>
              <a:off x="814387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65F055-4E25-4A89-A03A-6F8C90CAA358}"/>
                </a:ext>
              </a:extLst>
            </p:cNvPr>
            <p:cNvCxnSpPr/>
            <p:nvPr/>
          </p:nvCxnSpPr>
          <p:spPr>
            <a:xfrm>
              <a:off x="903922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A47BDCA-AC52-4EB1-AE5C-987853AEBF3D}"/>
                </a:ext>
              </a:extLst>
            </p:cNvPr>
            <p:cNvCxnSpPr/>
            <p:nvPr/>
          </p:nvCxnSpPr>
          <p:spPr>
            <a:xfrm>
              <a:off x="9906001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002E2B64-BC3D-484A-ADE2-0917DE4EB985}"/>
                </a:ext>
              </a:extLst>
            </p:cNvPr>
            <p:cNvSpPr txBox="1">
              <a:spLocks/>
            </p:cNvSpPr>
            <p:nvPr/>
          </p:nvSpPr>
          <p:spPr>
            <a:xfrm>
              <a:off x="7996239" y="415290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P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6ED691C4-608E-4586-BDF8-79B4D6862377}"/>
                </a:ext>
              </a:extLst>
            </p:cNvPr>
            <p:cNvSpPr txBox="1">
              <a:spLocks/>
            </p:cNvSpPr>
            <p:nvPr/>
          </p:nvSpPr>
          <p:spPr>
            <a:xfrm>
              <a:off x="8863013" y="4152901"/>
              <a:ext cx="504953" cy="379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M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AEE1F1C0-0A4A-4088-AAFD-F3DCA2958610}"/>
                </a:ext>
              </a:extLst>
            </p:cNvPr>
            <p:cNvSpPr txBox="1">
              <a:spLocks/>
            </p:cNvSpPr>
            <p:nvPr/>
          </p:nvSpPr>
          <p:spPr>
            <a:xfrm>
              <a:off x="9758362" y="416067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G</a:t>
              </a: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7493FC20-BC48-4562-8FF0-8134DB6F779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78444" y="2877711"/>
              <a:ext cx="2856762" cy="3213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 err="1"/>
                <a:t>Fenótipo</a:t>
              </a:r>
              <a:r>
                <a:rPr lang="en-US" sz="2400" dirty="0"/>
                <a:t> da Prole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737812D6-B67D-41F3-BB1C-FAE630A33AF0}"/>
              </a:ext>
            </a:extLst>
          </p:cNvPr>
          <p:cNvSpPr txBox="1">
            <a:spLocks/>
          </p:cNvSpPr>
          <p:nvPr/>
        </p:nvSpPr>
        <p:spPr>
          <a:xfrm>
            <a:off x="8307738" y="6202223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 err="1"/>
              <a:t>Fenótipo</a:t>
            </a:r>
            <a:r>
              <a:rPr lang="en-US" sz="2400" dirty="0"/>
              <a:t> dos </a:t>
            </a:r>
            <a:r>
              <a:rPr lang="en-US" sz="2400" dirty="0" err="1"/>
              <a:t>Pais</a:t>
            </a:r>
            <a:endParaRPr lang="en-US" sz="2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F0603F-FB1C-4B8A-8539-9F64EF98219B}"/>
              </a:ext>
            </a:extLst>
          </p:cNvPr>
          <p:cNvGrpSpPr/>
          <p:nvPr/>
        </p:nvGrpSpPr>
        <p:grpSpPr>
          <a:xfrm>
            <a:off x="7511462" y="1076326"/>
            <a:ext cx="3133029" cy="2461604"/>
            <a:chOff x="6846147" y="1610008"/>
            <a:chExt cx="3478954" cy="29299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C46ADA-69AF-40EA-AA7F-4D46B3D0984F}"/>
                </a:ext>
              </a:extLst>
            </p:cNvPr>
            <p:cNvCxnSpPr>
              <a:cxnSpLocks/>
            </p:cNvCxnSpPr>
            <p:nvPr/>
          </p:nvCxnSpPr>
          <p:spPr>
            <a:xfrm>
              <a:off x="7569995" y="2007474"/>
              <a:ext cx="11906" cy="2069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5E375F-8A9A-4D23-861D-3CE97D401319}"/>
                </a:ext>
              </a:extLst>
            </p:cNvPr>
            <p:cNvCxnSpPr/>
            <p:nvPr/>
          </p:nvCxnSpPr>
          <p:spPr>
            <a:xfrm>
              <a:off x="7572376" y="4057650"/>
              <a:ext cx="27527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03985-F0CF-4CC6-8221-1C53E526C81C}"/>
                </a:ext>
              </a:extLst>
            </p:cNvPr>
            <p:cNvCxnSpPr/>
            <p:nvPr/>
          </p:nvCxnSpPr>
          <p:spPr>
            <a:xfrm>
              <a:off x="814387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48672E-74CC-4645-A839-5339F8A68177}"/>
                </a:ext>
              </a:extLst>
            </p:cNvPr>
            <p:cNvCxnSpPr/>
            <p:nvPr/>
          </p:nvCxnSpPr>
          <p:spPr>
            <a:xfrm>
              <a:off x="9039226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D9F3F4-5D2C-467A-94C1-EAB51A2120CA}"/>
                </a:ext>
              </a:extLst>
            </p:cNvPr>
            <p:cNvCxnSpPr/>
            <p:nvPr/>
          </p:nvCxnSpPr>
          <p:spPr>
            <a:xfrm>
              <a:off x="9906001" y="3962400"/>
              <a:ext cx="0" cy="2857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DAF3FAC5-5E65-4D20-A8FA-7DA5EA632F44}"/>
                </a:ext>
              </a:extLst>
            </p:cNvPr>
            <p:cNvSpPr txBox="1">
              <a:spLocks/>
            </p:cNvSpPr>
            <p:nvPr/>
          </p:nvSpPr>
          <p:spPr>
            <a:xfrm>
              <a:off x="7996239" y="415290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P</a:t>
              </a:r>
            </a:p>
          </p:txBody>
        </p: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1AC49482-F20E-47DD-819D-DD18273AD971}"/>
                </a:ext>
              </a:extLst>
            </p:cNvPr>
            <p:cNvSpPr txBox="1">
              <a:spLocks/>
            </p:cNvSpPr>
            <p:nvPr/>
          </p:nvSpPr>
          <p:spPr>
            <a:xfrm>
              <a:off x="8863013" y="4152901"/>
              <a:ext cx="504953" cy="379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M</a:t>
              </a:r>
            </a:p>
          </p:txBody>
        </p: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A778A13D-E82F-4FDD-A8BB-972969A3D058}"/>
                </a:ext>
              </a:extLst>
            </p:cNvPr>
            <p:cNvSpPr txBox="1">
              <a:spLocks/>
            </p:cNvSpPr>
            <p:nvPr/>
          </p:nvSpPr>
          <p:spPr>
            <a:xfrm>
              <a:off x="9758362" y="4160671"/>
              <a:ext cx="504953" cy="379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/>
                <a:t>G</a:t>
              </a:r>
            </a:p>
          </p:txBody>
        </p: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106D5F0B-C802-46C0-97C0-1F510F16124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78444" y="2877711"/>
              <a:ext cx="2856762" cy="3213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2400" dirty="0"/>
            </a:p>
            <a:p>
              <a:r>
                <a:rPr lang="en-US" sz="2400" dirty="0" err="1"/>
                <a:t>Fenótipo</a:t>
              </a:r>
              <a:r>
                <a:rPr lang="en-US" sz="2400" dirty="0"/>
                <a:t> da Prole</a:t>
              </a:r>
            </a:p>
          </p:txBody>
        </p:sp>
      </p:grp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E852836D-2BD1-4D2F-8721-5CF6F4A39AE8}"/>
              </a:ext>
            </a:extLst>
          </p:cNvPr>
          <p:cNvSpPr/>
          <p:nvPr/>
        </p:nvSpPr>
        <p:spPr>
          <a:xfrm>
            <a:off x="8497825" y="2762672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D0458B7-5479-4240-A3B8-0823291D8C52}"/>
              </a:ext>
            </a:extLst>
          </p:cNvPr>
          <p:cNvSpPr/>
          <p:nvPr/>
        </p:nvSpPr>
        <p:spPr>
          <a:xfrm>
            <a:off x="8481951" y="2475105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98ACD749-35E6-48E6-B2CC-1C20DB52CFD5}"/>
              </a:ext>
            </a:extLst>
          </p:cNvPr>
          <p:cNvSpPr/>
          <p:nvPr/>
        </p:nvSpPr>
        <p:spPr>
          <a:xfrm>
            <a:off x="8490353" y="2206116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B66ABDAC-C5A5-41FD-8045-52704E00BEFB}"/>
              </a:ext>
            </a:extLst>
          </p:cNvPr>
          <p:cNvSpPr/>
          <p:nvPr/>
        </p:nvSpPr>
        <p:spPr>
          <a:xfrm>
            <a:off x="8518588" y="5215478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63CCD4F6-2ADD-435F-9C16-46C6A27D07E3}"/>
              </a:ext>
            </a:extLst>
          </p:cNvPr>
          <p:cNvSpPr/>
          <p:nvPr/>
        </p:nvSpPr>
        <p:spPr>
          <a:xfrm>
            <a:off x="9330636" y="5215478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9841795-5C22-41C2-BCCF-B2C2749568E9}"/>
              </a:ext>
            </a:extLst>
          </p:cNvPr>
          <p:cNvSpPr/>
          <p:nvPr/>
        </p:nvSpPr>
        <p:spPr>
          <a:xfrm>
            <a:off x="10144220" y="5207712"/>
            <a:ext cx="311677" cy="262933"/>
          </a:xfrm>
          <a:prstGeom prst="mathMultiply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3">
            <a:extLst>
              <a:ext uri="{FF2B5EF4-FFF2-40B4-BE49-F238E27FC236}">
                <a16:creationId xmlns:a16="http://schemas.microsoft.com/office/drawing/2014/main" id="{C4B8B69E-0E4D-4CB9-AD6A-31FF74EA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225" y="2814157"/>
            <a:ext cx="850446" cy="55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0845B84F-CA0B-471D-9563-E5379B73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908" y="5608843"/>
            <a:ext cx="601395" cy="39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1AE5A13E-13EF-4FFD-85B0-042EE6CC3407}"/>
              </a:ext>
            </a:extLst>
          </p:cNvPr>
          <p:cNvSpPr/>
          <p:nvPr/>
        </p:nvSpPr>
        <p:spPr>
          <a:xfrm>
            <a:off x="9312176" y="2235352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7661249E-2518-49F7-8980-4DA2A1EA1F2E}"/>
              </a:ext>
            </a:extLst>
          </p:cNvPr>
          <p:cNvSpPr/>
          <p:nvPr/>
        </p:nvSpPr>
        <p:spPr>
          <a:xfrm>
            <a:off x="9312176" y="1928544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125F41BA-1F70-45B0-A914-D5C02E186FEB}"/>
              </a:ext>
            </a:extLst>
          </p:cNvPr>
          <p:cNvSpPr/>
          <p:nvPr/>
        </p:nvSpPr>
        <p:spPr>
          <a:xfrm>
            <a:off x="9302222" y="1643599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18CD9463-9E29-4A81-9781-EC7292C827ED}"/>
              </a:ext>
            </a:extLst>
          </p:cNvPr>
          <p:cNvSpPr/>
          <p:nvPr/>
        </p:nvSpPr>
        <p:spPr>
          <a:xfrm>
            <a:off x="8510524" y="4787437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E62E8E6D-67C0-439B-81A8-456A518EE938}"/>
              </a:ext>
            </a:extLst>
          </p:cNvPr>
          <p:cNvSpPr/>
          <p:nvPr/>
        </p:nvSpPr>
        <p:spPr>
          <a:xfrm>
            <a:off x="9302221" y="4766273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A46802E-5353-4384-8341-89E5A4659118}"/>
              </a:ext>
            </a:extLst>
          </p:cNvPr>
          <p:cNvSpPr/>
          <p:nvPr/>
        </p:nvSpPr>
        <p:spPr>
          <a:xfrm>
            <a:off x="10144219" y="4752346"/>
            <a:ext cx="311677" cy="26293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ECA672B2-6847-46FE-B990-EEF2700FE15C}"/>
              </a:ext>
            </a:extLst>
          </p:cNvPr>
          <p:cNvSpPr/>
          <p:nvPr/>
        </p:nvSpPr>
        <p:spPr>
          <a:xfrm>
            <a:off x="10127487" y="1978847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325937B-9160-469B-9BC6-7672A2C95B0B}"/>
              </a:ext>
            </a:extLst>
          </p:cNvPr>
          <p:cNvSpPr/>
          <p:nvPr/>
        </p:nvSpPr>
        <p:spPr>
          <a:xfrm>
            <a:off x="10127487" y="1693193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59981EC1-91F5-4D62-887E-0535826B25A8}"/>
              </a:ext>
            </a:extLst>
          </p:cNvPr>
          <p:cNvSpPr/>
          <p:nvPr/>
        </p:nvSpPr>
        <p:spPr>
          <a:xfrm>
            <a:off x="10134105" y="1303810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1979A63F-43F8-42F6-B3FF-FAF016876F3A}"/>
              </a:ext>
            </a:extLst>
          </p:cNvPr>
          <p:cNvSpPr/>
          <p:nvPr/>
        </p:nvSpPr>
        <p:spPr>
          <a:xfrm>
            <a:off x="8450812" y="4350672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D2F0618F-6F90-48EF-9764-A9D45FF8DAA2}"/>
              </a:ext>
            </a:extLst>
          </p:cNvPr>
          <p:cNvSpPr/>
          <p:nvPr/>
        </p:nvSpPr>
        <p:spPr>
          <a:xfrm>
            <a:off x="9327784" y="4304681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ication Sign 67">
            <a:extLst>
              <a:ext uri="{FF2B5EF4-FFF2-40B4-BE49-F238E27FC236}">
                <a16:creationId xmlns:a16="http://schemas.microsoft.com/office/drawing/2014/main" id="{B07D3E49-AC1E-45E1-B166-066B2ED24FC1}"/>
              </a:ext>
            </a:extLst>
          </p:cNvPr>
          <p:cNvSpPr/>
          <p:nvPr/>
        </p:nvSpPr>
        <p:spPr>
          <a:xfrm>
            <a:off x="10127486" y="4273669"/>
            <a:ext cx="311677" cy="26293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8CD18B6-25C8-4163-AAA0-DC7BFC4BC55F}"/>
              </a:ext>
            </a:extLst>
          </p:cNvPr>
          <p:cNvCxnSpPr>
            <a:cxnSpLocks/>
          </p:cNvCxnSpPr>
          <p:nvPr/>
        </p:nvCxnSpPr>
        <p:spPr>
          <a:xfrm flipV="1">
            <a:off x="8362294" y="1435276"/>
            <a:ext cx="2345590" cy="13556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AB361-65FB-462F-9792-0C80D1F24003}"/>
              </a:ext>
            </a:extLst>
          </p:cNvPr>
          <p:cNvCxnSpPr>
            <a:cxnSpLocks/>
          </p:cNvCxnSpPr>
          <p:nvPr/>
        </p:nvCxnSpPr>
        <p:spPr>
          <a:xfrm flipV="1">
            <a:off x="8285264" y="4893493"/>
            <a:ext cx="2422620" cy="425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id="{672BBE7D-CB0C-451D-ADA4-32AE0E8959F1}"/>
              </a:ext>
            </a:extLst>
          </p:cNvPr>
          <p:cNvSpPr txBox="1">
            <a:spLocks/>
          </p:cNvSpPr>
          <p:nvPr/>
        </p:nvSpPr>
        <p:spPr>
          <a:xfrm>
            <a:off x="192284" y="26049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 </a:t>
            </a:r>
            <a:r>
              <a:rPr lang="en-US" sz="3600" dirty="0" err="1"/>
              <a:t>Em</a:t>
            </a:r>
            <a:r>
              <a:rPr lang="en-US" sz="3600" dirty="0"/>
              <a:t> qual </a:t>
            </a:r>
            <a:r>
              <a:rPr lang="en-US" sz="3600" dirty="0" err="1"/>
              <a:t>contexto</a:t>
            </a:r>
            <a:r>
              <a:rPr lang="en-US" sz="3600" dirty="0"/>
              <a:t> </a:t>
            </a:r>
            <a:r>
              <a:rPr lang="en-US" sz="3600" dirty="0" err="1"/>
              <a:t>existe</a:t>
            </a:r>
            <a:r>
              <a:rPr lang="en-US" sz="3600" dirty="0"/>
              <a:t>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variação</a:t>
            </a:r>
            <a:r>
              <a:rPr lang="en-US" sz="3600" dirty="0"/>
              <a:t> </a:t>
            </a:r>
            <a:r>
              <a:rPr lang="en-US" sz="3600" dirty="0" err="1"/>
              <a:t>genética</a:t>
            </a:r>
            <a:r>
              <a:rPr lang="en-US" sz="3600" dirty="0"/>
              <a:t>?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795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CEEE-D6E5-436C-A24E-2DB021135911}"/>
              </a:ext>
            </a:extLst>
          </p:cNvPr>
          <p:cNvSpPr txBox="1">
            <a:spLocks/>
          </p:cNvSpPr>
          <p:nvPr/>
        </p:nvSpPr>
        <p:spPr>
          <a:xfrm>
            <a:off x="107403" y="298590"/>
            <a:ext cx="1191490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Aplicando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conceitos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na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evolução</a:t>
            </a:r>
            <a:r>
              <a:rPr lang="en-US" sz="3600" dirty="0">
                <a:solidFill>
                  <a:srgbClr val="C00000"/>
                </a:solidFill>
              </a:rPr>
              <a:t> dos </a:t>
            </a:r>
            <a:r>
              <a:rPr lang="en-US" sz="3600" dirty="0" err="1">
                <a:solidFill>
                  <a:srgbClr val="C00000"/>
                </a:solidFill>
              </a:rPr>
              <a:t>tentilhões</a:t>
            </a:r>
            <a:r>
              <a:rPr lang="en-US" sz="3600" dirty="0">
                <a:solidFill>
                  <a:srgbClr val="C00000"/>
                </a:solidFill>
              </a:rPr>
              <a:t> de Darwin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D77F6-2E66-4794-BFE1-D8D62D01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3" y="1191002"/>
            <a:ext cx="7195003" cy="536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A12070-11D2-494B-97DE-526E38F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08" y="2220812"/>
            <a:ext cx="4347469" cy="28983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BCCC20-DF10-468F-B0E2-F3C10560E270}"/>
              </a:ext>
            </a:extLst>
          </p:cNvPr>
          <p:cNvSpPr txBox="1">
            <a:spLocks/>
          </p:cNvSpPr>
          <p:nvPr/>
        </p:nvSpPr>
        <p:spPr>
          <a:xfrm>
            <a:off x="7711070" y="4997295"/>
            <a:ext cx="3892044" cy="6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Rosemary and Peter Grant</a:t>
            </a:r>
          </a:p>
        </p:txBody>
      </p:sp>
    </p:spTree>
    <p:extLst>
      <p:ext uri="{BB962C8B-B14F-4D97-AF65-F5344CB8AC3E}">
        <p14:creationId xmlns:p14="http://schemas.microsoft.com/office/powerpoint/2010/main" val="333925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3E7A-42BC-4C09-9E59-FA596CB8AE47}"/>
              </a:ext>
            </a:extLst>
          </p:cNvPr>
          <p:cNvSpPr txBox="1">
            <a:spLocks/>
          </p:cNvSpPr>
          <p:nvPr/>
        </p:nvSpPr>
        <p:spPr>
          <a:xfrm>
            <a:off x="191345" y="108519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Regressão</a:t>
            </a:r>
            <a:r>
              <a:rPr lang="en-US" sz="3600" dirty="0"/>
              <a:t> </a:t>
            </a:r>
            <a:r>
              <a:rPr lang="en-US" sz="3600" dirty="0" err="1"/>
              <a:t>Pais</a:t>
            </a:r>
            <a:r>
              <a:rPr lang="en-US" sz="3600" dirty="0"/>
              <a:t> e Prole (offspring)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41494-2F61-4019-93C1-82F564E0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797" y="0"/>
            <a:ext cx="472965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0593D3-FE7C-4269-ADF9-AEB449AC8492}"/>
              </a:ext>
            </a:extLst>
          </p:cNvPr>
          <p:cNvSpPr txBox="1">
            <a:spLocks/>
          </p:cNvSpPr>
          <p:nvPr/>
        </p:nvSpPr>
        <p:spPr>
          <a:xfrm>
            <a:off x="107404" y="298590"/>
            <a:ext cx="556081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Semelhança</a:t>
            </a:r>
            <a:r>
              <a:rPr lang="en-US" sz="3600" dirty="0">
                <a:solidFill>
                  <a:srgbClr val="C00000"/>
                </a:solidFill>
              </a:rPr>
              <a:t> por </a:t>
            </a:r>
            <a:r>
              <a:rPr lang="en-US" sz="3600" dirty="0" err="1">
                <a:solidFill>
                  <a:srgbClr val="C00000"/>
                </a:solidFill>
              </a:rPr>
              <a:t>Parentesco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6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A2BB-CD98-438E-B5E0-05074F8D4681}"/>
              </a:ext>
            </a:extLst>
          </p:cNvPr>
          <p:cNvSpPr txBox="1">
            <a:spLocks/>
          </p:cNvSpPr>
          <p:nvPr/>
        </p:nvSpPr>
        <p:spPr>
          <a:xfrm>
            <a:off x="358011" y="333960"/>
            <a:ext cx="4222867" cy="900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C00000"/>
                </a:solidFill>
              </a:rPr>
              <a:t>Objetivos</a:t>
            </a:r>
            <a:r>
              <a:rPr lang="en-US" dirty="0">
                <a:solidFill>
                  <a:srgbClr val="C00000"/>
                </a:solidFill>
              </a:rPr>
              <a:t> da Aula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87C2AB-1311-4247-9315-DFAD3A22B1F8}"/>
              </a:ext>
            </a:extLst>
          </p:cNvPr>
          <p:cNvSpPr txBox="1">
            <a:spLocks/>
          </p:cNvSpPr>
          <p:nvPr/>
        </p:nvSpPr>
        <p:spPr>
          <a:xfrm>
            <a:off x="353571" y="1613825"/>
            <a:ext cx="11838429" cy="900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C00000"/>
                </a:solidFill>
              </a:rPr>
              <a:t>Compreender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conceitos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fundamentais</a:t>
            </a:r>
            <a:r>
              <a:rPr lang="en-US" sz="3600" dirty="0">
                <a:solidFill>
                  <a:srgbClr val="C00000"/>
                </a:solidFill>
              </a:rPr>
              <a:t> da </a:t>
            </a:r>
            <a:r>
              <a:rPr lang="en-US" sz="3600" dirty="0" err="1">
                <a:solidFill>
                  <a:srgbClr val="C00000"/>
                </a:solidFill>
              </a:rPr>
              <a:t>genética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quantitativa</a:t>
            </a:r>
            <a:r>
              <a:rPr lang="en-US" sz="3600" dirty="0">
                <a:solidFill>
                  <a:srgbClr val="C00000"/>
                </a:solidFill>
              </a:rPr>
              <a:t> e </a:t>
            </a:r>
            <a:r>
              <a:rPr lang="en-US" sz="3600" dirty="0" err="1">
                <a:solidFill>
                  <a:srgbClr val="C00000"/>
                </a:solidFill>
              </a:rPr>
              <a:t>aplicá</a:t>
            </a:r>
            <a:r>
              <a:rPr lang="en-US" sz="3600" dirty="0">
                <a:solidFill>
                  <a:srgbClr val="C00000"/>
                </a:solidFill>
              </a:rPr>
              <a:t>-los à </a:t>
            </a:r>
            <a:r>
              <a:rPr lang="en-US" sz="3600" dirty="0" err="1">
                <a:solidFill>
                  <a:srgbClr val="C00000"/>
                </a:solidFill>
              </a:rPr>
              <a:t>evolução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fenotípica</a:t>
            </a:r>
            <a:r>
              <a:rPr lang="en-US" sz="3600" dirty="0">
                <a:solidFill>
                  <a:srgbClr val="C00000"/>
                </a:solidFill>
              </a:rPr>
              <a:t>:</a:t>
            </a:r>
          </a:p>
          <a:p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/>
              <a:t>Estimar</a:t>
            </a:r>
            <a:r>
              <a:rPr lang="en-US" sz="3600" dirty="0"/>
              <a:t> </a:t>
            </a:r>
            <a:r>
              <a:rPr lang="en-US" sz="3600" dirty="0" err="1"/>
              <a:t>variação</a:t>
            </a:r>
            <a:r>
              <a:rPr lang="en-US" sz="3600" dirty="0"/>
              <a:t> </a:t>
            </a:r>
            <a:r>
              <a:rPr lang="en-US" sz="3600" dirty="0" err="1"/>
              <a:t>herdável</a:t>
            </a:r>
            <a:r>
              <a:rPr lang="en-US" sz="3600" dirty="0"/>
              <a:t> (</a:t>
            </a:r>
            <a:r>
              <a:rPr lang="en-US" sz="3600" dirty="0" err="1">
                <a:solidFill>
                  <a:srgbClr val="C00000"/>
                </a:solidFill>
              </a:rPr>
              <a:t>herdabilidade</a:t>
            </a:r>
            <a:r>
              <a:rPr lang="en-US" sz="3600" dirty="0"/>
              <a:t>)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</a:t>
            </a:r>
            <a:r>
              <a:rPr lang="en-US" sz="3600" dirty="0" err="1"/>
              <a:t>fenotípicas</a:t>
            </a:r>
            <a:r>
              <a:rPr lang="en-US" sz="3600" dirty="0"/>
              <a:t> (HERANÇA QUANTITATIVA)</a:t>
            </a:r>
          </a:p>
          <a:p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/>
              <a:t>Modelar</a:t>
            </a:r>
            <a:r>
              <a:rPr lang="en-US" sz="3600" dirty="0"/>
              <a:t> a </a:t>
            </a:r>
            <a:r>
              <a:rPr lang="en-US" sz="3600" dirty="0" err="1"/>
              <a:t>resposta</a:t>
            </a:r>
            <a:r>
              <a:rPr lang="en-US" sz="3600" dirty="0"/>
              <a:t> à </a:t>
            </a:r>
            <a:r>
              <a:rPr lang="en-US" sz="3600" dirty="0" err="1"/>
              <a:t>seleção</a:t>
            </a:r>
            <a:r>
              <a:rPr lang="en-US" sz="3600" dirty="0"/>
              <a:t> natural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</a:t>
            </a:r>
            <a:r>
              <a:rPr lang="en-US" sz="3600" dirty="0" err="1"/>
              <a:t>fenotípicas</a:t>
            </a:r>
            <a:r>
              <a:rPr lang="en-US" sz="3600" dirty="0"/>
              <a:t> (EVOLUÇÃO UNI E MULTIVARIADA)</a:t>
            </a:r>
          </a:p>
        </p:txBody>
      </p:sp>
    </p:spTree>
    <p:extLst>
      <p:ext uri="{BB962C8B-B14F-4D97-AF65-F5344CB8AC3E}">
        <p14:creationId xmlns:p14="http://schemas.microsoft.com/office/powerpoint/2010/main" val="191457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2D7B-DB6B-4696-8CD0-AE6DBB4D1A74}"/>
              </a:ext>
            </a:extLst>
          </p:cNvPr>
          <p:cNvSpPr txBox="1">
            <a:spLocks/>
          </p:cNvSpPr>
          <p:nvPr/>
        </p:nvSpPr>
        <p:spPr>
          <a:xfrm>
            <a:off x="107404" y="96137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Regressão</a:t>
            </a:r>
            <a:r>
              <a:rPr lang="en-US" sz="3600" dirty="0"/>
              <a:t> </a:t>
            </a:r>
            <a:r>
              <a:rPr lang="en-US" sz="3600" dirty="0" err="1"/>
              <a:t>Pais</a:t>
            </a:r>
            <a:r>
              <a:rPr lang="en-US" sz="3600" dirty="0"/>
              <a:t> e Prole </a:t>
            </a:r>
            <a:r>
              <a:rPr lang="en-US" sz="2800" dirty="0"/>
              <a:t>(parent-offspring</a:t>
            </a:r>
            <a:r>
              <a:rPr lang="en-US" sz="36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86027-F388-4CB9-9D4B-A4822960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18" y="0"/>
            <a:ext cx="472965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D47995-EDBA-4657-8F7F-21472604F06C}"/>
              </a:ext>
            </a:extLst>
          </p:cNvPr>
          <p:cNvSpPr txBox="1">
            <a:spLocks/>
          </p:cNvSpPr>
          <p:nvPr/>
        </p:nvSpPr>
        <p:spPr>
          <a:xfrm>
            <a:off x="107404" y="298590"/>
            <a:ext cx="556081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Semelhança</a:t>
            </a:r>
            <a:r>
              <a:rPr lang="en-US" sz="3600" dirty="0">
                <a:solidFill>
                  <a:srgbClr val="C00000"/>
                </a:solidFill>
              </a:rPr>
              <a:t> por </a:t>
            </a:r>
            <a:r>
              <a:rPr lang="en-US" sz="3600" dirty="0" err="1">
                <a:solidFill>
                  <a:srgbClr val="C00000"/>
                </a:solidFill>
              </a:rPr>
              <a:t>Parentesco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7325B-AC50-4A6E-BF06-4E77783DF2A3}"/>
              </a:ext>
            </a:extLst>
          </p:cNvPr>
          <p:cNvSpPr txBox="1">
            <a:spLocks/>
          </p:cNvSpPr>
          <p:nvPr/>
        </p:nvSpPr>
        <p:spPr>
          <a:xfrm>
            <a:off x="220370" y="2509652"/>
            <a:ext cx="6890644" cy="2193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aseline="-25000" dirty="0"/>
          </a:p>
          <a:p>
            <a:r>
              <a:rPr lang="en-US" sz="2800" dirty="0" err="1">
                <a:solidFill>
                  <a:srgbClr val="C00000"/>
                </a:solidFill>
              </a:rPr>
              <a:t>Inclinação</a:t>
            </a:r>
            <a:r>
              <a:rPr lang="en-US" sz="2800" dirty="0">
                <a:solidFill>
                  <a:srgbClr val="C00000"/>
                </a:solidFill>
              </a:rPr>
              <a:t> = COV</a:t>
            </a:r>
            <a:r>
              <a:rPr lang="en-US" sz="2800" baseline="-25000" dirty="0">
                <a:solidFill>
                  <a:srgbClr val="C00000"/>
                </a:solidFill>
              </a:rPr>
              <a:t>xy</a:t>
            </a:r>
            <a:r>
              <a:rPr lang="en-US" sz="2800" dirty="0">
                <a:solidFill>
                  <a:srgbClr val="C00000"/>
                </a:solidFill>
              </a:rPr>
              <a:t>/</a:t>
            </a:r>
            <a:r>
              <a:rPr lang="en-US" sz="2800" dirty="0" err="1">
                <a:solidFill>
                  <a:srgbClr val="C00000"/>
                </a:solidFill>
              </a:rPr>
              <a:t>V</a:t>
            </a:r>
            <a:r>
              <a:rPr lang="en-US" sz="2800" baseline="-25000" dirty="0" err="1">
                <a:solidFill>
                  <a:srgbClr val="C00000"/>
                </a:solidFill>
              </a:rPr>
              <a:t>x</a:t>
            </a:r>
            <a:endParaRPr lang="en-US" sz="2800" baseline="-25000" dirty="0">
              <a:solidFill>
                <a:srgbClr val="C00000"/>
              </a:solidFill>
            </a:endParaRP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err="1">
                <a:solidFill>
                  <a:srgbClr val="C00000"/>
                </a:solidFill>
              </a:rPr>
              <a:t>COV</a:t>
            </a:r>
            <a:r>
              <a:rPr lang="en-US" sz="2800" baseline="-25000" dirty="0" err="1">
                <a:solidFill>
                  <a:srgbClr val="C00000"/>
                </a:solidFill>
              </a:rPr>
              <a:t>xy</a:t>
            </a:r>
            <a:r>
              <a:rPr lang="en-US" sz="2800" baseline="-25000" dirty="0">
                <a:solidFill>
                  <a:srgbClr val="C00000"/>
                </a:solidFill>
              </a:rPr>
              <a:t> = </a:t>
            </a:r>
            <a:r>
              <a:rPr lang="en-US" sz="2800" dirty="0"/>
              <a:t>1/(n-1) </a:t>
            </a:r>
            <a:r>
              <a:rPr lang="en-US" sz="2800" dirty="0">
                <a:sym typeface="Symbol" panose="05050102010706020507" pitchFamily="18" charset="2"/>
              </a:rPr>
              <a:t> (x – </a:t>
            </a:r>
            <a:r>
              <a:rPr lang="en-US" sz="2800" dirty="0" err="1">
                <a:sym typeface="Symbol" panose="05050102010706020507" pitchFamily="18" charset="2"/>
              </a:rPr>
              <a:t>média</a:t>
            </a:r>
            <a:r>
              <a:rPr lang="en-US" sz="2000" dirty="0" err="1">
                <a:sym typeface="Symbol" panose="05050102010706020507" pitchFamily="18" charset="2"/>
              </a:rPr>
              <a:t>x</a:t>
            </a:r>
            <a:r>
              <a:rPr lang="en-US" sz="2800" dirty="0">
                <a:sym typeface="Symbol" panose="05050102010706020507" pitchFamily="18" charset="2"/>
              </a:rPr>
              <a:t>) (y – </a:t>
            </a:r>
            <a:r>
              <a:rPr lang="en-US" sz="2800" dirty="0" err="1">
                <a:sym typeface="Symbol" panose="05050102010706020507" pitchFamily="18" charset="2"/>
              </a:rPr>
              <a:t>média</a:t>
            </a:r>
            <a:r>
              <a:rPr lang="en-US" sz="2000" dirty="0" err="1">
                <a:sym typeface="Symbol" panose="05050102010706020507" pitchFamily="18" charset="2"/>
              </a:rPr>
              <a:t>y</a:t>
            </a:r>
            <a:r>
              <a:rPr lang="en-US" sz="2800" dirty="0">
                <a:sym typeface="Symbol" panose="05050102010706020507" pitchFamily="18" charset="2"/>
              </a:rPr>
              <a:t>) 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h</a:t>
            </a:r>
            <a:r>
              <a:rPr lang="en-US" sz="2800" baseline="30000" dirty="0">
                <a:solidFill>
                  <a:srgbClr val="C00000"/>
                </a:solidFill>
              </a:rPr>
              <a:t>2 </a:t>
            </a:r>
            <a:r>
              <a:rPr lang="en-US" sz="2800" dirty="0">
                <a:solidFill>
                  <a:srgbClr val="C00000"/>
                </a:solidFill>
              </a:rPr>
              <a:t>= </a:t>
            </a:r>
            <a:r>
              <a:rPr lang="en-US" sz="2800" dirty="0"/>
              <a:t>COV</a:t>
            </a:r>
            <a:r>
              <a:rPr lang="en-US" sz="2800" baseline="-25000" dirty="0"/>
              <a:t>OP</a:t>
            </a:r>
            <a:r>
              <a:rPr lang="en-US" sz="2800" dirty="0"/>
              <a:t>/</a:t>
            </a:r>
            <a:r>
              <a:rPr lang="en-US" sz="2800" dirty="0" err="1"/>
              <a:t>V</a:t>
            </a:r>
            <a:r>
              <a:rPr lang="en-US" sz="2800" baseline="-25000" dirty="0" err="1"/>
              <a:t>pais</a:t>
            </a:r>
            <a:r>
              <a:rPr lang="en-US" sz="2800" baseline="-25000" dirty="0"/>
              <a:t> </a:t>
            </a:r>
            <a:r>
              <a:rPr lang="en-US" sz="2800" dirty="0"/>
              <a:t>= </a:t>
            </a:r>
            <a:r>
              <a:rPr lang="en-US" sz="2800" dirty="0">
                <a:solidFill>
                  <a:srgbClr val="C00000"/>
                </a:solidFill>
              </a:rPr>
              <a:t>V</a:t>
            </a:r>
            <a:r>
              <a:rPr lang="en-US" sz="2800" baseline="-25000" dirty="0">
                <a:solidFill>
                  <a:srgbClr val="C00000"/>
                </a:solidFill>
              </a:rPr>
              <a:t>A</a:t>
            </a:r>
            <a:r>
              <a:rPr lang="en-US" sz="2800" dirty="0"/>
              <a:t>/ V</a:t>
            </a:r>
            <a:r>
              <a:rPr lang="en-US" sz="2800" baseline="-25000" dirty="0"/>
              <a:t>P</a:t>
            </a:r>
            <a:endParaRPr lang="en-US" sz="2800" dirty="0"/>
          </a:p>
          <a:p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872745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8F1-93B3-4A2C-A37D-5ECC03A08AAB}"/>
              </a:ext>
            </a:extLst>
          </p:cNvPr>
          <p:cNvSpPr txBox="1">
            <a:spLocks/>
          </p:cNvSpPr>
          <p:nvPr/>
        </p:nvSpPr>
        <p:spPr>
          <a:xfrm>
            <a:off x="107403" y="298590"/>
            <a:ext cx="1068442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Herdabilidade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determina</a:t>
            </a:r>
            <a:r>
              <a:rPr lang="en-US" sz="3600" dirty="0">
                <a:solidFill>
                  <a:srgbClr val="C00000"/>
                </a:solidFill>
              </a:rPr>
              <a:t> a </a:t>
            </a:r>
            <a:r>
              <a:rPr lang="en-US" sz="3600" dirty="0" err="1">
                <a:solidFill>
                  <a:srgbClr val="C00000"/>
                </a:solidFill>
              </a:rPr>
              <a:t>resposta</a:t>
            </a:r>
            <a:r>
              <a:rPr lang="en-US" sz="3600" dirty="0">
                <a:solidFill>
                  <a:srgbClr val="C00000"/>
                </a:solidFill>
              </a:rPr>
              <a:t> à </a:t>
            </a:r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A4431-9D55-4FD1-8D79-360E9583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273035"/>
            <a:ext cx="7153275" cy="52292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89C7AA-6293-430D-A797-E6D1291E0CE8}"/>
              </a:ext>
            </a:extLst>
          </p:cNvPr>
          <p:cNvCxnSpPr>
            <a:cxnSpLocks/>
          </p:cNvCxnSpPr>
          <p:nvPr/>
        </p:nvCxnSpPr>
        <p:spPr>
          <a:xfrm flipH="1">
            <a:off x="2790825" y="3962400"/>
            <a:ext cx="915942" cy="2105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67A8C89-FCED-4698-A4AC-B4A2E94B2F55}"/>
              </a:ext>
            </a:extLst>
          </p:cNvPr>
          <p:cNvSpPr txBox="1">
            <a:spLocks/>
          </p:cNvSpPr>
          <p:nvPr/>
        </p:nvSpPr>
        <p:spPr>
          <a:xfrm>
            <a:off x="1078263" y="5922724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r>
              <a:rPr lang="en-US" sz="2400" dirty="0" err="1"/>
              <a:t>Média</a:t>
            </a:r>
            <a:r>
              <a:rPr lang="en-US" sz="2400" dirty="0"/>
              <a:t> </a:t>
            </a:r>
            <a:r>
              <a:rPr lang="en-US" sz="2400" dirty="0" err="1"/>
              <a:t>populacional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BF6D6-0FB9-4987-885F-C04D489E85B1}"/>
              </a:ext>
            </a:extLst>
          </p:cNvPr>
          <p:cNvCxnSpPr>
            <a:cxnSpLocks/>
          </p:cNvCxnSpPr>
          <p:nvPr/>
        </p:nvCxnSpPr>
        <p:spPr>
          <a:xfrm>
            <a:off x="4999015" y="3429000"/>
            <a:ext cx="1706585" cy="1638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05131AA-7531-4C72-87DF-02224086573C}"/>
              </a:ext>
            </a:extLst>
          </p:cNvPr>
          <p:cNvSpPr txBox="1">
            <a:spLocks/>
          </p:cNvSpPr>
          <p:nvPr/>
        </p:nvSpPr>
        <p:spPr>
          <a:xfrm>
            <a:off x="5964582" y="5067002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  <a:p>
            <a:pPr algn="ctr"/>
            <a:r>
              <a:rPr lang="en-US" sz="2400" dirty="0" err="1"/>
              <a:t>Média</a:t>
            </a:r>
            <a:r>
              <a:rPr lang="en-US" sz="2400" dirty="0"/>
              <a:t> dos</a:t>
            </a:r>
          </a:p>
          <a:p>
            <a:pPr algn="ctr"/>
            <a:r>
              <a:rPr lang="en-US" sz="2400" dirty="0" err="1"/>
              <a:t>pais</a:t>
            </a:r>
            <a:r>
              <a:rPr lang="en-US" sz="2400" dirty="0"/>
              <a:t> </a:t>
            </a:r>
            <a:r>
              <a:rPr lang="en-US" sz="2400" dirty="0" err="1"/>
              <a:t>selecionados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372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8B3A-1D90-4ACD-99F1-9D0D3F6C92B4}"/>
              </a:ext>
            </a:extLst>
          </p:cNvPr>
          <p:cNvSpPr txBox="1">
            <a:spLocks/>
          </p:cNvSpPr>
          <p:nvPr/>
        </p:nvSpPr>
        <p:spPr>
          <a:xfrm>
            <a:off x="107403" y="298590"/>
            <a:ext cx="1068442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Herdabilidade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determina</a:t>
            </a:r>
            <a:r>
              <a:rPr lang="en-US" sz="3600" dirty="0">
                <a:solidFill>
                  <a:srgbClr val="C00000"/>
                </a:solidFill>
              </a:rPr>
              <a:t> a </a:t>
            </a:r>
            <a:r>
              <a:rPr lang="en-US" sz="3600" dirty="0" err="1">
                <a:solidFill>
                  <a:srgbClr val="C00000"/>
                </a:solidFill>
              </a:rPr>
              <a:t>resposta</a:t>
            </a:r>
            <a:r>
              <a:rPr lang="en-US" sz="3600" dirty="0">
                <a:solidFill>
                  <a:srgbClr val="C00000"/>
                </a:solidFill>
              </a:rPr>
              <a:t> à </a:t>
            </a:r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29C7-80FA-4262-BE50-CF16DBC1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273035"/>
            <a:ext cx="7153275" cy="5229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8604F-DBB8-43F9-886E-EBF44DEBCC7B}"/>
              </a:ext>
            </a:extLst>
          </p:cNvPr>
          <p:cNvSpPr/>
          <p:nvPr/>
        </p:nvSpPr>
        <p:spPr>
          <a:xfrm>
            <a:off x="7869170" y="1718761"/>
            <a:ext cx="39328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err="1">
                <a:solidFill>
                  <a:srgbClr val="C00000"/>
                </a:solidFill>
                <a:latin typeface="+mj-lt"/>
              </a:rPr>
              <a:t>Equação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do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Criador</a:t>
            </a:r>
            <a:endParaRPr lang="en-US" sz="28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sz="2800" dirty="0">
                <a:latin typeface="+mj-lt"/>
              </a:rPr>
              <a:t>(Breeder’s Equation)</a:t>
            </a:r>
          </a:p>
          <a:p>
            <a:pPr algn="ctr"/>
            <a:r>
              <a:rPr lang="en-US" sz="2400" dirty="0">
                <a:latin typeface="+mj-lt"/>
              </a:rPr>
              <a:t>Lush 1937 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4400" dirty="0">
                <a:latin typeface="+mj-lt"/>
              </a:rPr>
              <a:t>R = </a:t>
            </a:r>
            <a:r>
              <a:rPr lang="en-US" sz="4400" dirty="0">
                <a:solidFill>
                  <a:srgbClr val="C00000"/>
                </a:solidFill>
              </a:rPr>
              <a:t>h</a:t>
            </a:r>
            <a:r>
              <a:rPr lang="en-US" sz="4400" baseline="30000" dirty="0">
                <a:solidFill>
                  <a:srgbClr val="C00000"/>
                </a:solidFill>
              </a:rPr>
              <a:t>2</a:t>
            </a:r>
            <a:r>
              <a:rPr lang="en-US" sz="4400" baseline="30000" dirty="0"/>
              <a:t>  </a:t>
            </a:r>
            <a:r>
              <a:rPr lang="en-US" sz="4400" dirty="0"/>
              <a:t>S</a:t>
            </a:r>
          </a:p>
          <a:p>
            <a:pPr algn="ctr"/>
            <a:endParaRPr lang="en-US" sz="2800" dirty="0"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5C07B-53BD-4849-BC66-984CCD7F0F27}"/>
              </a:ext>
            </a:extLst>
          </p:cNvPr>
          <p:cNvCxnSpPr>
            <a:cxnSpLocks/>
          </p:cNvCxnSpPr>
          <p:nvPr/>
        </p:nvCxnSpPr>
        <p:spPr>
          <a:xfrm flipH="1">
            <a:off x="2790825" y="3962400"/>
            <a:ext cx="915942" cy="2105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8011CC6-0A5C-4BCB-8DC9-0B77BBBC8B67}"/>
              </a:ext>
            </a:extLst>
          </p:cNvPr>
          <p:cNvSpPr txBox="1">
            <a:spLocks/>
          </p:cNvSpPr>
          <p:nvPr/>
        </p:nvSpPr>
        <p:spPr>
          <a:xfrm>
            <a:off x="1078263" y="5922724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  <a:p>
            <a:r>
              <a:rPr lang="en-US" sz="2000" dirty="0" err="1"/>
              <a:t>Média</a:t>
            </a:r>
            <a:r>
              <a:rPr lang="en-US" sz="2000" dirty="0"/>
              <a:t> </a:t>
            </a:r>
            <a:r>
              <a:rPr lang="en-US" sz="2000" dirty="0" err="1"/>
              <a:t>populacional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674717-1950-45F8-BFCE-B93FD8C2DC88}"/>
              </a:ext>
            </a:extLst>
          </p:cNvPr>
          <p:cNvCxnSpPr>
            <a:cxnSpLocks/>
          </p:cNvCxnSpPr>
          <p:nvPr/>
        </p:nvCxnSpPr>
        <p:spPr>
          <a:xfrm>
            <a:off x="4999015" y="3429000"/>
            <a:ext cx="1421219" cy="1878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B1E06AA-3551-407E-BE5E-F88C5A5E67DF}"/>
              </a:ext>
            </a:extLst>
          </p:cNvPr>
          <p:cNvSpPr txBox="1">
            <a:spLocks/>
          </p:cNvSpPr>
          <p:nvPr/>
        </p:nvSpPr>
        <p:spPr>
          <a:xfrm>
            <a:off x="5619738" y="5324771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  <a:p>
            <a:pPr algn="ctr"/>
            <a:r>
              <a:rPr lang="en-US" sz="2000" dirty="0" err="1"/>
              <a:t>Média</a:t>
            </a:r>
            <a:r>
              <a:rPr lang="en-US" sz="2000" dirty="0"/>
              <a:t> dos</a:t>
            </a:r>
          </a:p>
          <a:p>
            <a:pPr algn="ctr"/>
            <a:r>
              <a:rPr lang="en-US" sz="2000" dirty="0" err="1"/>
              <a:t>pais</a:t>
            </a:r>
            <a:r>
              <a:rPr lang="en-US" sz="2000" dirty="0"/>
              <a:t> </a:t>
            </a:r>
            <a:r>
              <a:rPr lang="en-US" sz="2000" dirty="0" err="1"/>
              <a:t>selecionados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B14CA-43A2-4828-A480-3DF9EF3E0B29}"/>
              </a:ext>
            </a:extLst>
          </p:cNvPr>
          <p:cNvSpPr txBox="1"/>
          <p:nvPr/>
        </p:nvSpPr>
        <p:spPr>
          <a:xfrm>
            <a:off x="7932231" y="4917362"/>
            <a:ext cx="24288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Resposta</a:t>
            </a:r>
            <a:endParaRPr lang="en-US" sz="24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9B2C53-E24E-4969-B001-9F337EF4418B}"/>
              </a:ext>
            </a:extLst>
          </p:cNvPr>
          <p:cNvCxnSpPr>
            <a:cxnSpLocks/>
          </p:cNvCxnSpPr>
          <p:nvPr/>
        </p:nvCxnSpPr>
        <p:spPr>
          <a:xfrm flipH="1">
            <a:off x="9146669" y="4486699"/>
            <a:ext cx="9530" cy="436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3BF901-DBF6-4BFC-85BC-AE9120E79478}"/>
              </a:ext>
            </a:extLst>
          </p:cNvPr>
          <p:cNvCxnSpPr>
            <a:cxnSpLocks/>
          </p:cNvCxnSpPr>
          <p:nvPr/>
        </p:nvCxnSpPr>
        <p:spPr>
          <a:xfrm>
            <a:off x="10624883" y="4497852"/>
            <a:ext cx="333882" cy="514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21779D-0F2B-414C-94A2-7A4B6C5FF313}"/>
              </a:ext>
            </a:extLst>
          </p:cNvPr>
          <p:cNvSpPr txBox="1"/>
          <p:nvPr/>
        </p:nvSpPr>
        <p:spPr>
          <a:xfrm>
            <a:off x="9835601" y="5011970"/>
            <a:ext cx="24288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Diferencial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Seleção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4592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99E0-5450-4BF0-81AF-4CBB0A2D7AFA}"/>
              </a:ext>
            </a:extLst>
          </p:cNvPr>
          <p:cNvSpPr txBox="1">
            <a:spLocks/>
          </p:cNvSpPr>
          <p:nvPr/>
        </p:nvSpPr>
        <p:spPr>
          <a:xfrm>
            <a:off x="102216" y="183484"/>
            <a:ext cx="1068442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0070C0"/>
                </a:solidFill>
              </a:rPr>
              <a:t>Diferencial</a:t>
            </a:r>
            <a:r>
              <a:rPr lang="en-US" sz="3600" dirty="0">
                <a:solidFill>
                  <a:srgbClr val="0070C0"/>
                </a:solidFill>
              </a:rPr>
              <a:t> de </a:t>
            </a:r>
            <a:r>
              <a:rPr lang="en-US" sz="3600" dirty="0" err="1">
                <a:solidFill>
                  <a:srgbClr val="0070C0"/>
                </a:solidFill>
              </a:rPr>
              <a:t>Seleção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7DFE9-892B-4783-8013-50E219AB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968327"/>
            <a:ext cx="3595688" cy="58896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D0A089-4EE8-470D-8A8A-5D51EE7CD839}"/>
              </a:ext>
            </a:extLst>
          </p:cNvPr>
          <p:cNvSpPr/>
          <p:nvPr/>
        </p:nvSpPr>
        <p:spPr>
          <a:xfrm>
            <a:off x="173831" y="3205451"/>
            <a:ext cx="4095750" cy="3581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BC93EB-6E8D-41C8-8CE3-01A87077CE0F}"/>
              </a:ext>
            </a:extLst>
          </p:cNvPr>
          <p:cNvSpPr txBox="1">
            <a:spLocks/>
          </p:cNvSpPr>
          <p:nvPr/>
        </p:nvSpPr>
        <p:spPr>
          <a:xfrm>
            <a:off x="1530034" y="3053283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  <a:p>
            <a:r>
              <a:rPr lang="en-US" sz="2000" dirty="0"/>
              <a:t>Altura do </a:t>
            </a:r>
            <a:r>
              <a:rPr lang="en-US" sz="2000" dirty="0" err="1"/>
              <a:t>bico</a:t>
            </a:r>
            <a:endParaRPr lang="en-US" sz="2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1C77D3-C91F-450C-9B0A-91C72B1CA638}"/>
              </a:ext>
            </a:extLst>
          </p:cNvPr>
          <p:cNvSpPr txBox="1">
            <a:spLocks/>
          </p:cNvSpPr>
          <p:nvPr/>
        </p:nvSpPr>
        <p:spPr>
          <a:xfrm>
            <a:off x="3292824" y="1399921"/>
            <a:ext cx="3595687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0070C0"/>
              </a:solidFill>
            </a:endParaRPr>
          </a:p>
          <a:p>
            <a:pPr algn="ctr"/>
            <a:r>
              <a:rPr lang="en-US" sz="2400" dirty="0" err="1">
                <a:solidFill>
                  <a:srgbClr val="0070C0"/>
                </a:solidFill>
              </a:rPr>
              <a:t>Seleção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atua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sobre</a:t>
            </a:r>
            <a:r>
              <a:rPr lang="en-US" sz="2400" dirty="0">
                <a:solidFill>
                  <a:srgbClr val="0070C0"/>
                </a:solidFill>
              </a:rPr>
              <a:t> a </a:t>
            </a:r>
            <a:r>
              <a:rPr lang="en-US" sz="2400" dirty="0" err="1">
                <a:solidFill>
                  <a:srgbClr val="0070C0"/>
                </a:solidFill>
              </a:rPr>
              <a:t>variação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fenotípica</a:t>
            </a:r>
            <a:r>
              <a:rPr lang="en-US" sz="2400" dirty="0">
                <a:solidFill>
                  <a:srgbClr val="0070C0"/>
                </a:solidFill>
              </a:rPr>
              <a:t> dos </a:t>
            </a:r>
            <a:r>
              <a:rPr lang="en-US" sz="2400" dirty="0" err="1">
                <a:solidFill>
                  <a:srgbClr val="0070C0"/>
                </a:solidFill>
              </a:rPr>
              <a:t>parentais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C5E8B28D-5DF4-4B5D-B65F-C6F66798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876" y="3644682"/>
            <a:ext cx="4173225" cy="2698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B15A945-E7B0-4C95-8259-79A47ED5D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2533" y="622716"/>
            <a:ext cx="4471107" cy="258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26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EFB77-CC8F-4ABB-8F43-3F272926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011738"/>
            <a:ext cx="3595688" cy="588967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06CA8D-B2E3-4070-9812-48684FBD89C1}"/>
              </a:ext>
            </a:extLst>
          </p:cNvPr>
          <p:cNvSpPr txBox="1">
            <a:spLocks/>
          </p:cNvSpPr>
          <p:nvPr/>
        </p:nvSpPr>
        <p:spPr>
          <a:xfrm>
            <a:off x="3808890" y="4358486"/>
            <a:ext cx="3174385" cy="1325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C00000"/>
                </a:solidFill>
              </a:rPr>
              <a:t>Magnitude da </a:t>
            </a:r>
            <a:r>
              <a:rPr lang="en-US" sz="3200" dirty="0" err="1">
                <a:solidFill>
                  <a:srgbClr val="C00000"/>
                </a:solidFill>
              </a:rPr>
              <a:t>resposta</a:t>
            </a:r>
            <a:r>
              <a:rPr lang="en-US" sz="3200" dirty="0">
                <a:solidFill>
                  <a:srgbClr val="C00000"/>
                </a:solidFill>
              </a:rPr>
              <a:t> à </a:t>
            </a:r>
            <a:r>
              <a:rPr lang="en-US" sz="3200" dirty="0" err="1">
                <a:solidFill>
                  <a:srgbClr val="0070C0"/>
                </a:solidFill>
              </a:rPr>
              <a:t>seleção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depende</a:t>
            </a:r>
            <a:r>
              <a:rPr lang="en-US" sz="3200" dirty="0">
                <a:solidFill>
                  <a:srgbClr val="C00000"/>
                </a:solidFill>
              </a:rPr>
              <a:t> do </a:t>
            </a:r>
          </a:p>
          <a:p>
            <a:pPr algn="ctr"/>
            <a:r>
              <a:rPr lang="en-US" sz="3200" dirty="0" err="1">
                <a:solidFill>
                  <a:srgbClr val="C00000"/>
                </a:solidFill>
              </a:rPr>
              <a:t>quão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herdável</a:t>
            </a:r>
            <a:r>
              <a:rPr lang="en-US" sz="3200" dirty="0">
                <a:solidFill>
                  <a:srgbClr val="C00000"/>
                </a:solidFill>
              </a:rPr>
              <a:t> é a </a:t>
            </a:r>
            <a:r>
              <a:rPr lang="en-US" sz="3200" dirty="0" err="1">
                <a:solidFill>
                  <a:srgbClr val="C00000"/>
                </a:solidFill>
              </a:rPr>
              <a:t>característica</a:t>
            </a:r>
            <a:r>
              <a:rPr lang="en-US" sz="3200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4F4A0-A10C-4205-9369-D52A08B1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84" y="0"/>
            <a:ext cx="49911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84DDF9-67D8-4BDE-907F-117372440A14}"/>
              </a:ext>
            </a:extLst>
          </p:cNvPr>
          <p:cNvSpPr/>
          <p:nvPr/>
        </p:nvSpPr>
        <p:spPr>
          <a:xfrm>
            <a:off x="1447060" y="3195961"/>
            <a:ext cx="1713390" cy="3462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0A63C-8495-46E7-BAE3-845AE68649B3}"/>
              </a:ext>
            </a:extLst>
          </p:cNvPr>
          <p:cNvSpPr/>
          <p:nvPr/>
        </p:nvSpPr>
        <p:spPr>
          <a:xfrm>
            <a:off x="1599460" y="6458268"/>
            <a:ext cx="1713390" cy="3462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EF163B-4A75-4BB8-85D2-8122C98F76DB}"/>
              </a:ext>
            </a:extLst>
          </p:cNvPr>
          <p:cNvSpPr txBox="1">
            <a:spLocks/>
          </p:cNvSpPr>
          <p:nvPr/>
        </p:nvSpPr>
        <p:spPr>
          <a:xfrm>
            <a:off x="1530034" y="3053283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  <a:p>
            <a:r>
              <a:rPr lang="en-US" sz="2000" dirty="0"/>
              <a:t>Altura do </a:t>
            </a:r>
            <a:r>
              <a:rPr lang="en-US" sz="2000" dirty="0" err="1"/>
              <a:t>bico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5D8C44-DC58-4027-A0E4-64DF210B5ECF}"/>
              </a:ext>
            </a:extLst>
          </p:cNvPr>
          <p:cNvSpPr txBox="1">
            <a:spLocks/>
          </p:cNvSpPr>
          <p:nvPr/>
        </p:nvSpPr>
        <p:spPr>
          <a:xfrm>
            <a:off x="1666177" y="6258763"/>
            <a:ext cx="2779362" cy="289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  <a:p>
            <a:r>
              <a:rPr lang="en-US" sz="2000" dirty="0"/>
              <a:t>Altura do </a:t>
            </a:r>
            <a:r>
              <a:rPr lang="en-US" sz="2000" dirty="0" err="1"/>
              <a:t>bico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5C01E5-143F-4594-BE76-D3D10ABA9FC2}"/>
              </a:ext>
            </a:extLst>
          </p:cNvPr>
          <p:cNvSpPr txBox="1">
            <a:spLocks/>
          </p:cNvSpPr>
          <p:nvPr/>
        </p:nvSpPr>
        <p:spPr>
          <a:xfrm>
            <a:off x="102216" y="183484"/>
            <a:ext cx="1068442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0070C0"/>
                </a:solidFill>
              </a:rPr>
              <a:t>Resposta</a:t>
            </a:r>
            <a:r>
              <a:rPr lang="en-US" sz="3600" dirty="0">
                <a:solidFill>
                  <a:srgbClr val="0070C0"/>
                </a:solidFill>
              </a:rPr>
              <a:t> à </a:t>
            </a:r>
            <a:r>
              <a:rPr lang="en-US" sz="3600" dirty="0" err="1">
                <a:solidFill>
                  <a:srgbClr val="0070C0"/>
                </a:solidFill>
              </a:rPr>
              <a:t>Seleção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1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5718-0D7D-4B78-833B-7BA7F129A5F5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Bicos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são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fenótipos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multivariados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0323E-7E8E-4260-990F-6007306C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9" y="1393760"/>
            <a:ext cx="36766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A725D-B9EF-4819-84C3-A2AEFFD7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68" y="249400"/>
            <a:ext cx="5940832" cy="317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670CB-47FE-4768-955A-E128390A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1393760"/>
            <a:ext cx="367665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8B86B-D486-48DC-A82B-E53F74B03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20" y="3340359"/>
            <a:ext cx="3969258" cy="35017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2C2148-1EF4-4236-99A6-BFB49BA3967A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Bicos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são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fenótipos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multivariados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33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3041F-3960-4651-8A11-99CBABA5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68" y="249400"/>
            <a:ext cx="5940832" cy="317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E8181-B55B-48CD-B672-89FA51B6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1393760"/>
            <a:ext cx="367665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EE686-5C30-4CE8-A6C4-B9F5A4D2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20" y="3340359"/>
            <a:ext cx="3969258" cy="35017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8CC148-DB7A-445E-B985-DE0171374741}"/>
              </a:ext>
            </a:extLst>
          </p:cNvPr>
          <p:cNvSpPr txBox="1">
            <a:spLocks/>
          </p:cNvSpPr>
          <p:nvPr/>
        </p:nvSpPr>
        <p:spPr>
          <a:xfrm>
            <a:off x="3941007" y="5003599"/>
            <a:ext cx="3595113" cy="921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en-US" dirty="0" err="1">
                <a:latin typeface="+mj-lt"/>
              </a:rPr>
              <a:t>Múltiplos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caracteres</a:t>
            </a:r>
            <a:r>
              <a:rPr lang="en-US" dirty="0">
                <a:latin typeface="+mj-lt"/>
              </a:rPr>
              <a:t> que </a:t>
            </a:r>
            <a:r>
              <a:rPr lang="en-US" dirty="0" err="1">
                <a:latin typeface="+mj-lt"/>
              </a:rPr>
              <a:t>mudam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conjuntamente</a:t>
            </a:r>
            <a:r>
              <a:rPr lang="en-US" dirty="0">
                <a:latin typeface="+mj-lt"/>
              </a:rPr>
              <a:t>=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fenótipo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complexo</a:t>
            </a:r>
            <a:r>
              <a:rPr lang="en-US" dirty="0">
                <a:latin typeface="+mj-lt"/>
              </a:rPr>
              <a:t>.</a:t>
            </a: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74123660-EE57-4565-8CB5-5467A7E9DD20}"/>
              </a:ext>
            </a:extLst>
          </p:cNvPr>
          <p:cNvSpPr/>
          <p:nvPr/>
        </p:nvSpPr>
        <p:spPr>
          <a:xfrm>
            <a:off x="4120083" y="4920822"/>
            <a:ext cx="3358684" cy="18084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FE148C-F2F1-46A7-8873-86F7FFA27C40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Bicos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são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fenótipos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multivariados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B4A28-B689-454F-95BE-ABBF6B04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02" y="0"/>
            <a:ext cx="677767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3A730D0-4BB0-43AF-A4B8-FE8CE3C2F443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540220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Tipos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bico</a:t>
            </a:r>
            <a:r>
              <a:rPr lang="en-US" sz="3600" dirty="0">
                <a:solidFill>
                  <a:srgbClr val="C00000"/>
                </a:solidFill>
              </a:rPr>
              <a:t> e </a:t>
            </a:r>
            <a:r>
              <a:rPr lang="en-US" sz="3600" dirty="0" err="1">
                <a:solidFill>
                  <a:srgbClr val="C00000"/>
                </a:solidFill>
              </a:rPr>
              <a:t>dieta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C0FF1-78D2-4033-8D9D-120753DB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" y="1926453"/>
            <a:ext cx="4459147" cy="26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36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1EC8-2C86-4358-879F-B1C71A601253}"/>
              </a:ext>
            </a:extLst>
          </p:cNvPr>
          <p:cNvSpPr txBox="1">
            <a:spLocks/>
          </p:cNvSpPr>
          <p:nvPr/>
        </p:nvSpPr>
        <p:spPr>
          <a:xfrm>
            <a:off x="199607" y="144849"/>
            <a:ext cx="1133248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Caracteres</a:t>
            </a:r>
            <a:r>
              <a:rPr lang="en-US" sz="3600" dirty="0"/>
              <a:t> do </a:t>
            </a:r>
            <a:r>
              <a:rPr lang="en-US" sz="3600" dirty="0" err="1"/>
              <a:t>bico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C00000"/>
                </a:solidFill>
              </a:rPr>
              <a:t>interagem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alimentação</a:t>
            </a:r>
            <a:endParaRPr lang="en-US" sz="3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58E77-6670-44AB-B683-334D628C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5" y="807631"/>
            <a:ext cx="4343675" cy="6050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4E042-1FCC-4F62-ACFA-7D8531F1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91" y="3832815"/>
            <a:ext cx="4388948" cy="30251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485092-BD99-4098-92D4-A35E59A48460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Herrel</a:t>
            </a:r>
            <a:r>
              <a:rPr lang="en-US" sz="2400" dirty="0"/>
              <a:t> et al. 2005</a:t>
            </a:r>
          </a:p>
        </p:txBody>
      </p:sp>
      <p:pic>
        <p:nvPicPr>
          <p:cNvPr id="6" name="Picture 7" descr="Resultado de imagem para Darwin finches">
            <a:extLst>
              <a:ext uri="{FF2B5EF4-FFF2-40B4-BE49-F238E27FC236}">
                <a16:creationId xmlns:a16="http://schemas.microsoft.com/office/drawing/2014/main" id="{9F702643-294C-4C40-AD0A-04FF807E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8107" y="807631"/>
            <a:ext cx="4500363" cy="2216993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EE599B-55AA-4BD2-A747-9C3EEFDA514D}"/>
              </a:ext>
            </a:extLst>
          </p:cNvPr>
          <p:cNvSpPr txBox="1">
            <a:spLocks/>
          </p:cNvSpPr>
          <p:nvPr/>
        </p:nvSpPr>
        <p:spPr>
          <a:xfrm>
            <a:off x="9722677" y="2480156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Geospiza </a:t>
            </a:r>
            <a:r>
              <a:rPr lang="en-US" sz="2400" i="1" dirty="0" err="1">
                <a:solidFill>
                  <a:schemeClr val="bg1"/>
                </a:solidFill>
              </a:rPr>
              <a:t>fortis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2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D1E04-36DC-44F1-A706-99B86A66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" y="3039857"/>
            <a:ext cx="6986588" cy="1906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38FD-3C81-4D3D-866D-AC06B49E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01" y="5139093"/>
            <a:ext cx="10769416" cy="1521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646C8-4858-4E3E-AD0D-9B4CA138A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61" y="920453"/>
            <a:ext cx="9099052" cy="166700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61E3BF-0076-43FC-A6FB-2D531266BB42}"/>
              </a:ext>
            </a:extLst>
          </p:cNvPr>
          <p:cNvSpPr/>
          <p:nvPr/>
        </p:nvSpPr>
        <p:spPr>
          <a:xfrm>
            <a:off x="163903" y="694348"/>
            <a:ext cx="9203598" cy="20021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B2658B-4C58-43DB-8381-F3B56C9544CC}"/>
              </a:ext>
            </a:extLst>
          </p:cNvPr>
          <p:cNvSpPr/>
          <p:nvPr/>
        </p:nvSpPr>
        <p:spPr>
          <a:xfrm>
            <a:off x="163903" y="2903303"/>
            <a:ext cx="7184854" cy="20021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9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04C08-1E43-44AE-AEE5-8E75BADC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5" y="807631"/>
            <a:ext cx="4343675" cy="6050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8EABA6-4FA1-4F39-9E8F-12C3909B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91" y="3832815"/>
            <a:ext cx="4388948" cy="30251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A20EFA-6CFB-4B47-8967-63E276382156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Herrel</a:t>
            </a:r>
            <a:r>
              <a:rPr lang="en-US" sz="2400" dirty="0"/>
              <a:t> et al. 2005</a:t>
            </a:r>
          </a:p>
        </p:txBody>
      </p:sp>
      <p:pic>
        <p:nvPicPr>
          <p:cNvPr id="6" name="Picture 7" descr="Resultado de imagem para Darwin finches">
            <a:extLst>
              <a:ext uri="{FF2B5EF4-FFF2-40B4-BE49-F238E27FC236}">
                <a16:creationId xmlns:a16="http://schemas.microsoft.com/office/drawing/2014/main" id="{AB340AAE-20F9-441B-B196-038BC337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8107" y="807631"/>
            <a:ext cx="4500363" cy="2216993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95FFC5-166D-4163-8AB3-F9B2A88C8AD0}"/>
              </a:ext>
            </a:extLst>
          </p:cNvPr>
          <p:cNvSpPr txBox="1">
            <a:spLocks/>
          </p:cNvSpPr>
          <p:nvPr/>
        </p:nvSpPr>
        <p:spPr>
          <a:xfrm>
            <a:off x="9722677" y="2480156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Geospiza </a:t>
            </a:r>
            <a:r>
              <a:rPr lang="en-US" sz="2400" i="1" dirty="0" err="1">
                <a:solidFill>
                  <a:schemeClr val="bg1"/>
                </a:solidFill>
              </a:rPr>
              <a:t>fortis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40892-F52A-48F9-B0C6-18CA4101A8F7}"/>
              </a:ext>
            </a:extLst>
          </p:cNvPr>
          <p:cNvSpPr txBox="1">
            <a:spLocks/>
          </p:cNvSpPr>
          <p:nvPr/>
        </p:nvSpPr>
        <p:spPr>
          <a:xfrm>
            <a:off x="8615179" y="3372174"/>
            <a:ext cx="3595113" cy="921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+mj-lt"/>
              </a:rPr>
              <a:t>Múltiplos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caracteres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afetam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força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mordida</a:t>
            </a:r>
            <a:r>
              <a:rPr lang="en-US" sz="2400" dirty="0">
                <a:latin typeface="+mj-lt"/>
              </a:rPr>
              <a:t>.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Variação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força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mordida</a:t>
            </a:r>
            <a:r>
              <a:rPr lang="en-US" sz="2400" dirty="0">
                <a:latin typeface="+mj-lt"/>
              </a:rPr>
              <a:t> leva à </a:t>
            </a:r>
            <a:r>
              <a:rPr lang="en-US" sz="2400" dirty="0" err="1">
                <a:latin typeface="+mj-lt"/>
              </a:rPr>
              <a:t>variação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em</a:t>
            </a:r>
            <a:r>
              <a:rPr lang="en-US" sz="2400" dirty="0">
                <a:latin typeface="+mj-lt"/>
              </a:rPr>
              <a:t> valor </a:t>
            </a:r>
            <a:r>
              <a:rPr lang="en-US" sz="2400" dirty="0" err="1">
                <a:latin typeface="+mj-lt"/>
              </a:rPr>
              <a:t>adaptativo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C43B3CFA-6A19-4200-86C0-DC04DA3C65E2}"/>
              </a:ext>
            </a:extLst>
          </p:cNvPr>
          <p:cNvSpPr/>
          <p:nvPr/>
        </p:nvSpPr>
        <p:spPr>
          <a:xfrm>
            <a:off x="8770266" y="3216638"/>
            <a:ext cx="3358684" cy="2216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1B3D00A-E230-460B-86B3-2D1F15EEAABC}"/>
              </a:ext>
            </a:extLst>
          </p:cNvPr>
          <p:cNvSpPr/>
          <p:nvPr/>
        </p:nvSpPr>
        <p:spPr>
          <a:xfrm>
            <a:off x="10394443" y="5451334"/>
            <a:ext cx="436227" cy="55367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A926AA-CE9F-48B8-AFDA-AF6502689FF9}"/>
              </a:ext>
            </a:extLst>
          </p:cNvPr>
          <p:cNvSpPr txBox="1">
            <a:spLocks/>
          </p:cNvSpPr>
          <p:nvPr/>
        </p:nvSpPr>
        <p:spPr>
          <a:xfrm>
            <a:off x="8815539" y="6005007"/>
            <a:ext cx="3595113" cy="921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+mj-lt"/>
              </a:rPr>
              <a:t>SELEÇÃO MULTIVARIADA!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982D6E-C133-4D48-86BE-DD8E24C6DE88}"/>
              </a:ext>
            </a:extLst>
          </p:cNvPr>
          <p:cNvSpPr txBox="1">
            <a:spLocks/>
          </p:cNvSpPr>
          <p:nvPr/>
        </p:nvSpPr>
        <p:spPr>
          <a:xfrm>
            <a:off x="199607" y="144849"/>
            <a:ext cx="1133248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Caracteres</a:t>
            </a:r>
            <a:r>
              <a:rPr lang="en-US" sz="3600" dirty="0"/>
              <a:t> do </a:t>
            </a:r>
            <a:r>
              <a:rPr lang="en-US" sz="3600" dirty="0" err="1"/>
              <a:t>bico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C00000"/>
                </a:solidFill>
              </a:rPr>
              <a:t>interagem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alimentação</a:t>
            </a:r>
            <a:endParaRPr 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3594248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01DE5E-0355-4755-B35D-7F44C199C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5" t="41193" r="32084" b="7824"/>
          <a:stretch/>
        </p:blipFill>
        <p:spPr>
          <a:xfrm>
            <a:off x="2351810" y="1010924"/>
            <a:ext cx="7795493" cy="56285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A8EFFA-1F76-42A6-A0EB-F585DE2A200E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127034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Interações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/>
              <a:t>entre </a:t>
            </a:r>
            <a:r>
              <a:rPr lang="en-US" sz="3600" dirty="0" err="1"/>
              <a:t>caracteres</a:t>
            </a:r>
            <a:r>
              <a:rPr lang="en-US" sz="3600" dirty="0"/>
              <a:t> </a:t>
            </a:r>
            <a:r>
              <a:rPr lang="en-US" sz="3600" dirty="0" err="1"/>
              <a:t>são</a:t>
            </a:r>
            <a:r>
              <a:rPr lang="en-US" sz="3600" dirty="0"/>
              <a:t> </a:t>
            </a:r>
            <a:r>
              <a:rPr lang="en-US" sz="3600" dirty="0" err="1"/>
              <a:t>medidos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C00000"/>
                </a:solidFill>
              </a:rPr>
              <a:t>correlações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449B9-D628-40D5-85BA-991382DD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7" y="1059614"/>
            <a:ext cx="10419592" cy="5779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9E0B40B-76A2-4437-A419-BE0288A8AFFA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Evolução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fenótipos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complexos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81805F-3734-4236-BB63-B1ED63B7D919}"/>
              </a:ext>
            </a:extLst>
          </p:cNvPr>
          <p:cNvSpPr/>
          <p:nvPr/>
        </p:nvSpPr>
        <p:spPr>
          <a:xfrm>
            <a:off x="4999839" y="1145947"/>
            <a:ext cx="4102216" cy="5668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DDF883-6E04-4802-A5BC-E4BBA01CF477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Porto et al. 2013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656AC5-EA37-417D-9639-2A66638F52AC}"/>
              </a:ext>
            </a:extLst>
          </p:cNvPr>
          <p:cNvSpPr txBox="1">
            <a:spLocks/>
          </p:cNvSpPr>
          <p:nvPr/>
        </p:nvSpPr>
        <p:spPr>
          <a:xfrm>
            <a:off x="8277409" y="763018"/>
            <a:ext cx="3595113" cy="921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+mj-lt"/>
              </a:rPr>
              <a:t>MAPA GENÓTIPO-FENÓTIPO</a:t>
            </a:r>
          </a:p>
        </p:txBody>
      </p:sp>
    </p:spTree>
    <p:extLst>
      <p:ext uri="{BB962C8B-B14F-4D97-AF65-F5344CB8AC3E}">
        <p14:creationId xmlns:p14="http://schemas.microsoft.com/office/powerpoint/2010/main" val="743914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B0DC1-E117-4E2C-AF71-FDA88CBED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7" y="1101559"/>
            <a:ext cx="10419592" cy="57790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D86741-8F46-44A8-ABD4-C65258A5D721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Porto et al. 2013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88A460-90E6-4F44-9361-265F175F7E31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Evolução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fenótipos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complexos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2B7106-402E-4AFE-B85D-F50308D6610E}"/>
              </a:ext>
            </a:extLst>
          </p:cNvPr>
          <p:cNvSpPr txBox="1">
            <a:spLocks/>
          </p:cNvSpPr>
          <p:nvPr/>
        </p:nvSpPr>
        <p:spPr>
          <a:xfrm>
            <a:off x="8277409" y="763018"/>
            <a:ext cx="3595113" cy="921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+mj-lt"/>
              </a:rPr>
              <a:t>MAPA GENÓTIPO-FENÓTIPO</a:t>
            </a:r>
          </a:p>
        </p:txBody>
      </p:sp>
    </p:spTree>
    <p:extLst>
      <p:ext uri="{BB962C8B-B14F-4D97-AF65-F5344CB8AC3E}">
        <p14:creationId xmlns:p14="http://schemas.microsoft.com/office/powerpoint/2010/main" val="233720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49C0A-C6E5-481D-AB2A-D4971797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1"/>
            <a:ext cx="12192000" cy="6848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7138DD-4CD5-4CC8-BC30-6F18D44B63E5}"/>
              </a:ext>
            </a:extLst>
          </p:cNvPr>
          <p:cNvSpPr/>
          <p:nvPr/>
        </p:nvSpPr>
        <p:spPr>
          <a:xfrm>
            <a:off x="190730" y="553673"/>
            <a:ext cx="6755354" cy="729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E3AE06-A4C2-4D54-A6C5-A2350A644E9D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r>
              <a:rPr lang="en-US" sz="3600" dirty="0">
                <a:solidFill>
                  <a:srgbClr val="C00000"/>
                </a:solidFill>
              </a:rPr>
              <a:t> e </a:t>
            </a:r>
            <a:r>
              <a:rPr lang="en-US" sz="3600" dirty="0" err="1">
                <a:solidFill>
                  <a:srgbClr val="C00000"/>
                </a:solidFill>
              </a:rPr>
              <a:t>correlação</a:t>
            </a:r>
            <a:r>
              <a:rPr lang="en-US" sz="3600" dirty="0">
                <a:solidFill>
                  <a:srgbClr val="C00000"/>
                </a:solidFill>
              </a:rPr>
              <a:t> entre </a:t>
            </a:r>
            <a:r>
              <a:rPr lang="en-US" sz="3600" dirty="0" err="1">
                <a:solidFill>
                  <a:srgbClr val="C00000"/>
                </a:solidFill>
              </a:rPr>
              <a:t>caracteres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DA4B6-7EBF-4906-A1C2-FDA091CD9FA5}"/>
              </a:ext>
            </a:extLst>
          </p:cNvPr>
          <p:cNvSpPr/>
          <p:nvPr/>
        </p:nvSpPr>
        <p:spPr>
          <a:xfrm>
            <a:off x="7136814" y="836688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z</a:t>
            </a:r>
            <a:r>
              <a:rPr lang="en-US" sz="3200" b="1" dirty="0"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</a:t>
            </a:r>
            <a:r>
              <a:rPr lang="en-US" sz="32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latin typeface="Times New Roman"/>
              </a:rPr>
              <a:t>h</a:t>
            </a:r>
            <a:r>
              <a:rPr lang="en-US" sz="3200" b="1" baseline="30000" dirty="0">
                <a:latin typeface="Times New Roman"/>
              </a:rPr>
              <a:t>2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S 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68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848D2-4105-4FEB-AFF4-161E9572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95"/>
            <a:ext cx="12192000" cy="57535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F910A-5463-4599-BC39-168783EA119F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Diferencial</a:t>
            </a:r>
            <a:r>
              <a:rPr lang="en-US" sz="3600" dirty="0">
                <a:solidFill>
                  <a:srgbClr val="C00000"/>
                </a:solidFill>
              </a:rPr>
              <a:t> de </a:t>
            </a:r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r>
              <a:rPr lang="en-US" sz="3600" dirty="0">
                <a:solidFill>
                  <a:srgbClr val="C00000"/>
                </a:solidFill>
              </a:rPr>
              <a:t> e </a:t>
            </a:r>
            <a:r>
              <a:rPr lang="en-US" sz="3600" dirty="0" err="1">
                <a:solidFill>
                  <a:srgbClr val="C00000"/>
                </a:solidFill>
              </a:rPr>
              <a:t>correlação</a:t>
            </a:r>
            <a:r>
              <a:rPr lang="en-US" sz="3600" dirty="0">
                <a:solidFill>
                  <a:srgbClr val="C00000"/>
                </a:solidFill>
              </a:rPr>
              <a:t> entre </a:t>
            </a:r>
            <a:r>
              <a:rPr lang="en-US" sz="3600" dirty="0" err="1">
                <a:solidFill>
                  <a:srgbClr val="C00000"/>
                </a:solidFill>
              </a:rPr>
              <a:t>caracteres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A03A2-FC12-4636-BB51-7A450B2E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726" y="92113"/>
            <a:ext cx="177454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5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991E5-F0C8-4E8E-99D4-471C6E22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051"/>
            <a:ext cx="12192000" cy="57177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DA2664-5182-4102-9519-4DC26A3DD993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Correlações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fenotípicas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/>
              <a:t>criam</a:t>
            </a:r>
            <a:r>
              <a:rPr lang="en-US" sz="3600" dirty="0"/>
              <a:t> </a:t>
            </a:r>
            <a:r>
              <a:rPr lang="en-US" sz="3600" dirty="0" err="1">
                <a:solidFill>
                  <a:schemeClr val="accent2"/>
                </a:solidFill>
              </a:rPr>
              <a:t>seleção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indireta</a:t>
            </a:r>
            <a:r>
              <a:rPr lang="en-US" sz="3600" dirty="0"/>
              <a:t>!</a:t>
            </a:r>
            <a:endParaRPr 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311749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89A-FA8D-44C5-A31D-D10A1CEF4261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Indo </a:t>
            </a:r>
            <a:r>
              <a:rPr lang="en-US" sz="3600" dirty="0" err="1"/>
              <a:t>além</a:t>
            </a:r>
            <a:r>
              <a:rPr lang="en-US" sz="3600" dirty="0"/>
              <a:t> de </a:t>
            </a:r>
            <a:r>
              <a:rPr lang="en-US" sz="3600" dirty="0" err="1"/>
              <a:t>seleção</a:t>
            </a:r>
            <a:r>
              <a:rPr lang="en-US" sz="3600" dirty="0"/>
              <a:t> </a:t>
            </a:r>
            <a:r>
              <a:rPr lang="en-US" sz="3600" dirty="0" err="1"/>
              <a:t>univariada</a:t>
            </a:r>
            <a:r>
              <a:rPr lang="en-US" sz="3600" dirty="0"/>
              <a:t>…</a:t>
            </a:r>
            <a:endParaRPr lang="en-US" sz="3600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A0B9B-5183-40A2-B87B-F3AEE32B3BD8}"/>
              </a:ext>
            </a:extLst>
          </p:cNvPr>
          <p:cNvSpPr/>
          <p:nvPr/>
        </p:nvSpPr>
        <p:spPr>
          <a:xfrm>
            <a:off x="4838700" y="1147640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</a:t>
            </a:r>
            <a:r>
              <a:rPr lang="en-US" sz="32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latin typeface="Times New Roman"/>
              </a:rPr>
              <a:t>h</a:t>
            </a:r>
            <a:r>
              <a:rPr lang="en-US" sz="3200" b="1" baseline="30000" dirty="0">
                <a:latin typeface="Times New Roman"/>
              </a:rPr>
              <a:t>2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S 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FBE34D-E831-4E05-B77A-C56E3E17945C}"/>
              </a:ext>
            </a:extLst>
          </p:cNvPr>
          <p:cNvCxnSpPr/>
          <p:nvPr/>
        </p:nvCxnSpPr>
        <p:spPr>
          <a:xfrm flipH="1">
            <a:off x="4639112" y="1652631"/>
            <a:ext cx="385894" cy="419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5EC81549-77F1-4CAE-A384-D3366C10D830}"/>
              </a:ext>
            </a:extLst>
          </p:cNvPr>
          <p:cNvSpPr txBox="1">
            <a:spLocks/>
          </p:cNvSpPr>
          <p:nvPr/>
        </p:nvSpPr>
        <p:spPr>
          <a:xfrm>
            <a:off x="2809022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+mj-lt"/>
              </a:rPr>
              <a:t>Resposta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evolutiva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A9DFC-E8B5-4BA3-ADA4-C0933FD06269}"/>
              </a:ext>
            </a:extLst>
          </p:cNvPr>
          <p:cNvCxnSpPr>
            <a:cxnSpLocks/>
          </p:cNvCxnSpPr>
          <p:nvPr/>
        </p:nvCxnSpPr>
        <p:spPr>
          <a:xfrm>
            <a:off x="5716158" y="1636374"/>
            <a:ext cx="130969" cy="39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DC54F58C-A569-4C1D-A3DD-5F2DB2F100CF}"/>
              </a:ext>
            </a:extLst>
          </p:cNvPr>
          <p:cNvSpPr txBox="1">
            <a:spLocks/>
          </p:cNvSpPr>
          <p:nvPr/>
        </p:nvSpPr>
        <p:spPr>
          <a:xfrm>
            <a:off x="5323623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+mj-lt"/>
              </a:rPr>
              <a:t>Herdabilidade</a:t>
            </a:r>
            <a:r>
              <a:rPr lang="en-US" sz="2000" dirty="0">
                <a:latin typeface="+mj-lt"/>
              </a:rPr>
              <a:t>: V</a:t>
            </a:r>
            <a:r>
              <a:rPr lang="en-US" sz="1600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/V</a:t>
            </a:r>
            <a:r>
              <a:rPr lang="en-US" sz="1600" dirty="0">
                <a:latin typeface="+mj-lt"/>
              </a:rPr>
              <a:t>P</a:t>
            </a:r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27D426-E9B9-41DA-8266-5174B37E5159}"/>
              </a:ext>
            </a:extLst>
          </p:cNvPr>
          <p:cNvCxnSpPr>
            <a:cxnSpLocks/>
          </p:cNvCxnSpPr>
          <p:nvPr/>
        </p:nvCxnSpPr>
        <p:spPr>
          <a:xfrm>
            <a:off x="6391985" y="1590243"/>
            <a:ext cx="385206" cy="1421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B531B4CC-975B-46FD-9E58-72CD74ECE986}"/>
              </a:ext>
            </a:extLst>
          </p:cNvPr>
          <p:cNvSpPr txBox="1">
            <a:spLocks/>
          </p:cNvSpPr>
          <p:nvPr/>
        </p:nvSpPr>
        <p:spPr>
          <a:xfrm>
            <a:off x="6632306" y="1625606"/>
            <a:ext cx="2514601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Diferencial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0E9BAE8-DF82-4B4D-8D7E-8C9E40E690D4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Lande</a:t>
            </a:r>
            <a:r>
              <a:rPr lang="en-US" sz="2400" dirty="0"/>
              <a:t> 1979</a:t>
            </a:r>
          </a:p>
        </p:txBody>
      </p:sp>
    </p:spTree>
    <p:extLst>
      <p:ext uri="{BB962C8B-B14F-4D97-AF65-F5344CB8AC3E}">
        <p14:creationId xmlns:p14="http://schemas.microsoft.com/office/powerpoint/2010/main" val="2566058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B05A-B14D-4CAA-9D29-84C396103E4B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7F0685-B501-4FD1-9490-4B7806F52B07}"/>
              </a:ext>
            </a:extLst>
          </p:cNvPr>
          <p:cNvSpPr/>
          <p:nvPr/>
        </p:nvSpPr>
        <p:spPr>
          <a:xfrm>
            <a:off x="4838700" y="1147640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</a:t>
            </a:r>
            <a:r>
              <a:rPr lang="en-US" sz="32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latin typeface="Times New Roman"/>
              </a:rPr>
              <a:t>h</a:t>
            </a:r>
            <a:r>
              <a:rPr lang="en-US" sz="3200" b="1" baseline="30000" dirty="0">
                <a:latin typeface="Times New Roman"/>
              </a:rPr>
              <a:t>2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S 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371C51-9C65-4E18-8B87-408C963A8BEC}"/>
              </a:ext>
            </a:extLst>
          </p:cNvPr>
          <p:cNvCxnSpPr/>
          <p:nvPr/>
        </p:nvCxnSpPr>
        <p:spPr>
          <a:xfrm flipH="1">
            <a:off x="4639112" y="1652631"/>
            <a:ext cx="385894" cy="419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8C7C0991-A1C9-4A03-8578-D3A71B004D47}"/>
              </a:ext>
            </a:extLst>
          </p:cNvPr>
          <p:cNvSpPr txBox="1">
            <a:spLocks/>
          </p:cNvSpPr>
          <p:nvPr/>
        </p:nvSpPr>
        <p:spPr>
          <a:xfrm>
            <a:off x="2809022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+mj-lt"/>
              </a:rPr>
              <a:t>Resposta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evolutiva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2E0304-23D2-4720-A7AC-3CEAE8C0B362}"/>
              </a:ext>
            </a:extLst>
          </p:cNvPr>
          <p:cNvCxnSpPr>
            <a:cxnSpLocks/>
          </p:cNvCxnSpPr>
          <p:nvPr/>
        </p:nvCxnSpPr>
        <p:spPr>
          <a:xfrm>
            <a:off x="5716158" y="1636374"/>
            <a:ext cx="130969" cy="39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B31AB6A-584E-4C17-9795-6C1943A1A2CB}"/>
              </a:ext>
            </a:extLst>
          </p:cNvPr>
          <p:cNvSpPr txBox="1">
            <a:spLocks/>
          </p:cNvSpPr>
          <p:nvPr/>
        </p:nvSpPr>
        <p:spPr>
          <a:xfrm>
            <a:off x="5323623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+mj-lt"/>
              </a:rPr>
              <a:t>Herdabilidade</a:t>
            </a:r>
            <a:r>
              <a:rPr lang="en-US" sz="2000" dirty="0">
                <a:latin typeface="+mj-lt"/>
              </a:rPr>
              <a:t>: V</a:t>
            </a:r>
            <a:r>
              <a:rPr lang="en-US" sz="1600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/V</a:t>
            </a:r>
            <a:r>
              <a:rPr lang="en-US" sz="1600" dirty="0">
                <a:latin typeface="+mj-lt"/>
              </a:rPr>
              <a:t>P</a:t>
            </a:r>
            <a:endParaRPr lang="en-US" sz="20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600C82-23D6-4D34-AA3A-3EE7225378B4}"/>
              </a:ext>
            </a:extLst>
          </p:cNvPr>
          <p:cNvCxnSpPr>
            <a:cxnSpLocks/>
          </p:cNvCxnSpPr>
          <p:nvPr/>
        </p:nvCxnSpPr>
        <p:spPr>
          <a:xfrm>
            <a:off x="6391985" y="1590243"/>
            <a:ext cx="385206" cy="1421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969AFC15-91E3-48E7-B731-A5DB5FD4D9BB}"/>
              </a:ext>
            </a:extLst>
          </p:cNvPr>
          <p:cNvSpPr txBox="1">
            <a:spLocks/>
          </p:cNvSpPr>
          <p:nvPr/>
        </p:nvSpPr>
        <p:spPr>
          <a:xfrm>
            <a:off x="6632306" y="1625606"/>
            <a:ext cx="2514601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Diferencial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0F7AC-D435-4AE1-BAF0-77B07A5FF392}"/>
              </a:ext>
            </a:extLst>
          </p:cNvPr>
          <p:cNvSpPr/>
          <p:nvPr/>
        </p:nvSpPr>
        <p:spPr>
          <a:xfrm>
            <a:off x="4832059" y="2651527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Symbol"/>
              </a:rPr>
              <a:t></a:t>
            </a:r>
            <a:r>
              <a:rPr lang="en-US" sz="3200" b="1" dirty="0">
                <a:solidFill>
                  <a:srgbClr val="C00000"/>
                </a:solidFill>
                <a:latin typeface="Times New Roman"/>
              </a:rPr>
              <a:t>Z</a:t>
            </a:r>
            <a:r>
              <a:rPr lang="en-US" sz="3200" b="1" dirty="0"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 </a:t>
            </a:r>
            <a:r>
              <a:rPr lang="en-US" sz="3200" b="1" dirty="0">
                <a:latin typeface="Times New Roman"/>
              </a:rPr>
              <a:t>G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anose="05050102010706020507" pitchFamily="18" charset="2"/>
              </a:rPr>
              <a:t>b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A468E4-BBD9-41AF-A676-6B81ED4792D1}"/>
              </a:ext>
            </a:extLst>
          </p:cNvPr>
          <p:cNvCxnSpPr/>
          <p:nvPr/>
        </p:nvCxnSpPr>
        <p:spPr>
          <a:xfrm flipH="1">
            <a:off x="4707622" y="3240041"/>
            <a:ext cx="385894" cy="419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7488D817-1220-427D-B752-59B2CB58DF04}"/>
              </a:ext>
            </a:extLst>
          </p:cNvPr>
          <p:cNvSpPr txBox="1">
            <a:spLocks/>
          </p:cNvSpPr>
          <p:nvPr/>
        </p:nvSpPr>
        <p:spPr>
          <a:xfrm>
            <a:off x="1703074" y="3636132"/>
            <a:ext cx="4144053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+mj-lt"/>
              </a:rPr>
              <a:t>Resposta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evolutiva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  <a:latin typeface="+mj-lt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vetor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E3FA5-58B1-48C8-942E-6F57085E9257}"/>
              </a:ext>
            </a:extLst>
          </p:cNvPr>
          <p:cNvCxnSpPr>
            <a:cxnSpLocks/>
          </p:cNvCxnSpPr>
          <p:nvPr/>
        </p:nvCxnSpPr>
        <p:spPr>
          <a:xfrm>
            <a:off x="6108693" y="3216794"/>
            <a:ext cx="130969" cy="39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76BB3280-B0CB-4FA1-948E-7F15211A758B}"/>
              </a:ext>
            </a:extLst>
          </p:cNvPr>
          <p:cNvSpPr txBox="1">
            <a:spLocks/>
          </p:cNvSpPr>
          <p:nvPr/>
        </p:nvSpPr>
        <p:spPr>
          <a:xfrm>
            <a:off x="5221207" y="3591350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+mj-lt"/>
              </a:rPr>
              <a:t>Matriz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variância</a:t>
            </a:r>
            <a:r>
              <a:rPr lang="en-US" sz="2000" dirty="0">
                <a:latin typeface="+mj-lt"/>
              </a:rPr>
              <a:t> e </a:t>
            </a:r>
            <a:r>
              <a:rPr lang="en-US" sz="2000" dirty="0" err="1">
                <a:latin typeface="+mj-lt"/>
              </a:rPr>
              <a:t>covariância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aditiva</a:t>
            </a:r>
            <a:endParaRPr lang="en-US" sz="20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625E5-0960-4F4A-9632-067189E74F59}"/>
              </a:ext>
            </a:extLst>
          </p:cNvPr>
          <p:cNvCxnSpPr>
            <a:cxnSpLocks/>
          </p:cNvCxnSpPr>
          <p:nvPr/>
        </p:nvCxnSpPr>
        <p:spPr>
          <a:xfrm>
            <a:off x="6600442" y="3021562"/>
            <a:ext cx="385206" cy="1421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1C17F49C-993C-4529-8C9A-5A89C26FD70C}"/>
              </a:ext>
            </a:extLst>
          </p:cNvPr>
          <p:cNvSpPr txBox="1">
            <a:spLocks/>
          </p:cNvSpPr>
          <p:nvPr/>
        </p:nvSpPr>
        <p:spPr>
          <a:xfrm>
            <a:off x="6840763" y="3056925"/>
            <a:ext cx="2514601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Gradiente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vetor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C981F8-F3AB-4BD5-89CD-CAC7E642486A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Lande</a:t>
            </a:r>
            <a:r>
              <a:rPr lang="en-US" sz="2400" dirty="0"/>
              <a:t> 1979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B3977B-1B53-446B-843A-C9713021CE3E}"/>
              </a:ext>
            </a:extLst>
          </p:cNvPr>
          <p:cNvSpPr txBox="1">
            <a:spLocks/>
          </p:cNvSpPr>
          <p:nvPr/>
        </p:nvSpPr>
        <p:spPr>
          <a:xfrm>
            <a:off x="343130" y="3709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Indo </a:t>
            </a:r>
            <a:r>
              <a:rPr lang="en-US" sz="3600" dirty="0" err="1"/>
              <a:t>além</a:t>
            </a:r>
            <a:r>
              <a:rPr lang="en-US" sz="3600" dirty="0"/>
              <a:t> de </a:t>
            </a:r>
            <a:r>
              <a:rPr lang="en-US" sz="3600" dirty="0" err="1"/>
              <a:t>seleção</a:t>
            </a:r>
            <a:r>
              <a:rPr lang="en-US" sz="3600" dirty="0"/>
              <a:t> </a:t>
            </a:r>
            <a:r>
              <a:rPr lang="en-US" sz="3600" dirty="0" err="1"/>
              <a:t>univariada</a:t>
            </a:r>
            <a:r>
              <a:rPr lang="en-US" sz="3600" dirty="0"/>
              <a:t>… </a:t>
            </a:r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multivariada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59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B05A-B14D-4CAA-9D29-84C396103E4B}"/>
              </a:ext>
            </a:extLst>
          </p:cNvPr>
          <p:cNvSpPr txBox="1">
            <a:spLocks/>
          </p:cNvSpPr>
          <p:nvPr/>
        </p:nvSpPr>
        <p:spPr>
          <a:xfrm>
            <a:off x="190730" y="218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7F0685-B501-4FD1-9490-4B7806F52B07}"/>
              </a:ext>
            </a:extLst>
          </p:cNvPr>
          <p:cNvSpPr/>
          <p:nvPr/>
        </p:nvSpPr>
        <p:spPr>
          <a:xfrm>
            <a:off x="4838700" y="1147640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</a:t>
            </a:r>
            <a:r>
              <a:rPr lang="en-US" sz="32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latin typeface="Times New Roman"/>
              </a:rPr>
              <a:t>h</a:t>
            </a:r>
            <a:r>
              <a:rPr lang="en-US" sz="3200" b="1" baseline="30000" dirty="0">
                <a:latin typeface="Times New Roman"/>
              </a:rPr>
              <a:t>2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S 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371C51-9C65-4E18-8B87-408C963A8BEC}"/>
              </a:ext>
            </a:extLst>
          </p:cNvPr>
          <p:cNvCxnSpPr/>
          <p:nvPr/>
        </p:nvCxnSpPr>
        <p:spPr>
          <a:xfrm flipH="1">
            <a:off x="4639112" y="1652631"/>
            <a:ext cx="385894" cy="419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8C7C0991-A1C9-4A03-8578-D3A71B004D47}"/>
              </a:ext>
            </a:extLst>
          </p:cNvPr>
          <p:cNvSpPr txBox="1">
            <a:spLocks/>
          </p:cNvSpPr>
          <p:nvPr/>
        </p:nvSpPr>
        <p:spPr>
          <a:xfrm>
            <a:off x="2809022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+mj-lt"/>
              </a:rPr>
              <a:t>Resposta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evolutiva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2E0304-23D2-4720-A7AC-3CEAE8C0B362}"/>
              </a:ext>
            </a:extLst>
          </p:cNvPr>
          <p:cNvCxnSpPr>
            <a:cxnSpLocks/>
          </p:cNvCxnSpPr>
          <p:nvPr/>
        </p:nvCxnSpPr>
        <p:spPr>
          <a:xfrm>
            <a:off x="5716158" y="1636374"/>
            <a:ext cx="130969" cy="39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B31AB6A-584E-4C17-9795-6C1943A1A2CB}"/>
              </a:ext>
            </a:extLst>
          </p:cNvPr>
          <p:cNvSpPr txBox="1">
            <a:spLocks/>
          </p:cNvSpPr>
          <p:nvPr/>
        </p:nvSpPr>
        <p:spPr>
          <a:xfrm>
            <a:off x="5323623" y="2034289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+mj-lt"/>
              </a:rPr>
              <a:t>Herdabilidade</a:t>
            </a:r>
            <a:r>
              <a:rPr lang="en-US" sz="2000" dirty="0">
                <a:latin typeface="+mj-lt"/>
              </a:rPr>
              <a:t>: V</a:t>
            </a:r>
            <a:r>
              <a:rPr lang="en-US" sz="1600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/V</a:t>
            </a:r>
            <a:r>
              <a:rPr lang="en-US" sz="1600" dirty="0">
                <a:latin typeface="+mj-lt"/>
              </a:rPr>
              <a:t>P</a:t>
            </a:r>
            <a:endParaRPr lang="en-US" sz="20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600C82-23D6-4D34-AA3A-3EE7225378B4}"/>
              </a:ext>
            </a:extLst>
          </p:cNvPr>
          <p:cNvCxnSpPr>
            <a:cxnSpLocks/>
          </p:cNvCxnSpPr>
          <p:nvPr/>
        </p:nvCxnSpPr>
        <p:spPr>
          <a:xfrm>
            <a:off x="6391985" y="1590243"/>
            <a:ext cx="385206" cy="1421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969AFC15-91E3-48E7-B731-A5DB5FD4D9BB}"/>
              </a:ext>
            </a:extLst>
          </p:cNvPr>
          <p:cNvSpPr txBox="1">
            <a:spLocks/>
          </p:cNvSpPr>
          <p:nvPr/>
        </p:nvSpPr>
        <p:spPr>
          <a:xfrm>
            <a:off x="6632306" y="1625606"/>
            <a:ext cx="2514601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Diferencial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0F7AC-D435-4AE1-BAF0-77B07A5FF392}"/>
              </a:ext>
            </a:extLst>
          </p:cNvPr>
          <p:cNvSpPr/>
          <p:nvPr/>
        </p:nvSpPr>
        <p:spPr>
          <a:xfrm>
            <a:off x="4832059" y="2651527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Symbol"/>
              </a:rPr>
              <a:t></a:t>
            </a:r>
            <a:r>
              <a:rPr lang="en-US" sz="3200" b="1" dirty="0">
                <a:solidFill>
                  <a:srgbClr val="C00000"/>
                </a:solidFill>
                <a:latin typeface="Times New Roman"/>
              </a:rPr>
              <a:t>Z</a:t>
            </a:r>
            <a:r>
              <a:rPr lang="en-US" sz="3200" b="1" dirty="0">
                <a:latin typeface="Times New Roman"/>
              </a:rPr>
              <a:t> </a:t>
            </a:r>
            <a:r>
              <a:rPr lang="en-US" sz="3200" dirty="0">
                <a:latin typeface="Times New Roman"/>
              </a:rPr>
              <a:t>= </a:t>
            </a:r>
            <a:r>
              <a:rPr lang="en-US" sz="3200" b="1" dirty="0">
                <a:latin typeface="Times New Roman"/>
              </a:rPr>
              <a:t>G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anose="05050102010706020507" pitchFamily="18" charset="2"/>
              </a:rPr>
              <a:t>b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A468E4-BBD9-41AF-A676-6B81ED4792D1}"/>
              </a:ext>
            </a:extLst>
          </p:cNvPr>
          <p:cNvCxnSpPr/>
          <p:nvPr/>
        </p:nvCxnSpPr>
        <p:spPr>
          <a:xfrm flipH="1">
            <a:off x="4707622" y="3240041"/>
            <a:ext cx="385894" cy="419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7488D817-1220-427D-B752-59B2CB58DF04}"/>
              </a:ext>
            </a:extLst>
          </p:cNvPr>
          <p:cNvSpPr txBox="1">
            <a:spLocks/>
          </p:cNvSpPr>
          <p:nvPr/>
        </p:nvSpPr>
        <p:spPr>
          <a:xfrm>
            <a:off x="1703074" y="3636132"/>
            <a:ext cx="4144053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+mj-lt"/>
              </a:rPr>
              <a:t>Resposta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evolutiva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  <a:latin typeface="+mj-lt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vetor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E3FA5-58B1-48C8-942E-6F57085E9257}"/>
              </a:ext>
            </a:extLst>
          </p:cNvPr>
          <p:cNvCxnSpPr>
            <a:cxnSpLocks/>
          </p:cNvCxnSpPr>
          <p:nvPr/>
        </p:nvCxnSpPr>
        <p:spPr>
          <a:xfrm>
            <a:off x="6108693" y="3216794"/>
            <a:ext cx="130969" cy="39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76BB3280-B0CB-4FA1-948E-7F15211A758B}"/>
              </a:ext>
            </a:extLst>
          </p:cNvPr>
          <p:cNvSpPr txBox="1">
            <a:spLocks/>
          </p:cNvSpPr>
          <p:nvPr/>
        </p:nvSpPr>
        <p:spPr>
          <a:xfrm>
            <a:off x="5221207" y="3591350"/>
            <a:ext cx="2514601" cy="4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+mj-lt"/>
              </a:rPr>
              <a:t>Matriz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variância</a:t>
            </a:r>
            <a:r>
              <a:rPr lang="en-US" sz="2000" dirty="0">
                <a:latin typeface="+mj-lt"/>
              </a:rPr>
              <a:t> e </a:t>
            </a:r>
            <a:r>
              <a:rPr lang="en-US" sz="2000" dirty="0" err="1">
                <a:latin typeface="+mj-lt"/>
              </a:rPr>
              <a:t>covariância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aditiva</a:t>
            </a:r>
            <a:endParaRPr lang="en-US" sz="20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625E5-0960-4F4A-9632-067189E74F59}"/>
              </a:ext>
            </a:extLst>
          </p:cNvPr>
          <p:cNvCxnSpPr>
            <a:cxnSpLocks/>
          </p:cNvCxnSpPr>
          <p:nvPr/>
        </p:nvCxnSpPr>
        <p:spPr>
          <a:xfrm>
            <a:off x="6600442" y="3021562"/>
            <a:ext cx="385206" cy="1421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1C17F49C-993C-4529-8C9A-5A89C26FD70C}"/>
              </a:ext>
            </a:extLst>
          </p:cNvPr>
          <p:cNvSpPr txBox="1">
            <a:spLocks/>
          </p:cNvSpPr>
          <p:nvPr/>
        </p:nvSpPr>
        <p:spPr>
          <a:xfrm>
            <a:off x="6840763" y="3056925"/>
            <a:ext cx="2514601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Gradiente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vetor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C981F8-F3AB-4BD5-89CD-CAC7E642486A}"/>
              </a:ext>
            </a:extLst>
          </p:cNvPr>
          <p:cNvSpPr txBox="1">
            <a:spLocks/>
          </p:cNvSpPr>
          <p:nvPr/>
        </p:nvSpPr>
        <p:spPr>
          <a:xfrm>
            <a:off x="9986207" y="-31377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Lande</a:t>
            </a:r>
            <a:r>
              <a:rPr lang="en-US" sz="2400" dirty="0"/>
              <a:t> 1979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B3977B-1B53-446B-843A-C9713021CE3E}"/>
              </a:ext>
            </a:extLst>
          </p:cNvPr>
          <p:cNvSpPr txBox="1">
            <a:spLocks/>
          </p:cNvSpPr>
          <p:nvPr/>
        </p:nvSpPr>
        <p:spPr>
          <a:xfrm>
            <a:off x="343130" y="3709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Indo </a:t>
            </a:r>
            <a:r>
              <a:rPr lang="en-US" sz="3600" dirty="0" err="1"/>
              <a:t>além</a:t>
            </a:r>
            <a:r>
              <a:rPr lang="en-US" sz="3600" dirty="0"/>
              <a:t> de </a:t>
            </a:r>
            <a:r>
              <a:rPr lang="en-US" sz="3600" dirty="0" err="1"/>
              <a:t>seleção</a:t>
            </a:r>
            <a:r>
              <a:rPr lang="en-US" sz="3600" dirty="0"/>
              <a:t> </a:t>
            </a:r>
            <a:r>
              <a:rPr lang="en-US" sz="3600" dirty="0" err="1"/>
              <a:t>univariada</a:t>
            </a:r>
            <a:r>
              <a:rPr lang="en-US" sz="3600" dirty="0"/>
              <a:t>… </a:t>
            </a:r>
            <a:r>
              <a:rPr lang="en-US" sz="3600" dirty="0" err="1">
                <a:solidFill>
                  <a:srgbClr val="C00000"/>
                </a:solidFill>
              </a:rPr>
              <a:t>seleção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multivariada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DE5F85-11C4-478B-A8F5-E80AE015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09" y="4541428"/>
            <a:ext cx="5856106" cy="23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2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D5A40-9930-44CF-8EB2-46574F53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9" y="666750"/>
            <a:ext cx="10744200" cy="61912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D742B9-9C63-4A0D-8F1D-7596511E14AA}"/>
              </a:ext>
            </a:extLst>
          </p:cNvPr>
          <p:cNvSpPr/>
          <p:nvPr/>
        </p:nvSpPr>
        <p:spPr>
          <a:xfrm>
            <a:off x="816179" y="6635692"/>
            <a:ext cx="3227315" cy="1761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99F3E5-B953-479E-A50F-1E817DAFAB24}"/>
              </a:ext>
            </a:extLst>
          </p:cNvPr>
          <p:cNvSpPr/>
          <p:nvPr/>
        </p:nvSpPr>
        <p:spPr>
          <a:xfrm>
            <a:off x="2827090" y="1837189"/>
            <a:ext cx="360727" cy="33304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B84659-2301-49AD-B4EE-56A445745970}"/>
              </a:ext>
            </a:extLst>
          </p:cNvPr>
          <p:cNvSpPr txBox="1">
            <a:spLocks/>
          </p:cNvSpPr>
          <p:nvPr/>
        </p:nvSpPr>
        <p:spPr>
          <a:xfrm rot="16200000">
            <a:off x="1478244" y="3109692"/>
            <a:ext cx="2897982" cy="63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/>
              <a:t>Número</a:t>
            </a:r>
            <a:r>
              <a:rPr lang="en-US" sz="2000" b="1" dirty="0"/>
              <a:t> de </a:t>
            </a:r>
            <a:r>
              <a:rPr lang="en-US" sz="2000" b="1" dirty="0" err="1"/>
              <a:t>indivíduos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8061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85683-1553-4D4F-83D0-0036F4C4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866" y="1932295"/>
            <a:ext cx="5841318" cy="447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1100E7-8DED-4A15-8ECE-F52BD0B2784F}"/>
              </a:ext>
            </a:extLst>
          </p:cNvPr>
          <p:cNvSpPr txBox="1">
            <a:spLocks/>
          </p:cNvSpPr>
          <p:nvPr/>
        </p:nvSpPr>
        <p:spPr>
          <a:xfrm>
            <a:off x="466662" y="287527"/>
            <a:ext cx="9072000" cy="126216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Times New Roman" pitchFamily="18" charset="0"/>
              </a:rPr>
              <a:t>Diferencial de seleção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C7F3F-7A12-430B-9033-313D96DB9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7" t="43131" r="33062" b="8447"/>
          <a:stretch/>
        </p:blipFill>
        <p:spPr>
          <a:xfrm>
            <a:off x="8539992" y="163598"/>
            <a:ext cx="3431097" cy="24593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7DB4E8-9B97-40A8-9171-71961FF8CC21}"/>
              </a:ext>
            </a:extLst>
          </p:cNvPr>
          <p:cNvSpPr/>
          <p:nvPr/>
        </p:nvSpPr>
        <p:spPr>
          <a:xfrm>
            <a:off x="2978090" y="2295298"/>
            <a:ext cx="2641475" cy="2852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E080C1-5EB7-4F1D-A917-11221C5404CF}"/>
              </a:ext>
            </a:extLst>
          </p:cNvPr>
          <p:cNvSpPr txBox="1">
            <a:spLocks/>
          </p:cNvSpPr>
          <p:nvPr/>
        </p:nvSpPr>
        <p:spPr>
          <a:xfrm>
            <a:off x="2908285" y="2228186"/>
            <a:ext cx="2781084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truncamento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F0BB66-1A62-44B5-91B1-72C1F4CD487D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Cheverud</a:t>
            </a:r>
            <a:r>
              <a:rPr lang="en-US" sz="2400" dirty="0"/>
              <a:t> 1984</a:t>
            </a:r>
          </a:p>
        </p:txBody>
      </p:sp>
    </p:spTree>
    <p:extLst>
      <p:ext uri="{BB962C8B-B14F-4D97-AF65-F5344CB8AC3E}">
        <p14:creationId xmlns:p14="http://schemas.microsoft.com/office/powerpoint/2010/main" val="3370238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D23BEF-4040-4FB3-8D7E-3B37399AA750}"/>
              </a:ext>
            </a:extLst>
          </p:cNvPr>
          <p:cNvSpPr/>
          <p:nvPr/>
        </p:nvSpPr>
        <p:spPr>
          <a:xfrm>
            <a:off x="8198867" y="1093019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Symbol" panose="05050102010706020507" pitchFamily="18" charset="2"/>
              </a:rPr>
              <a:t>b</a:t>
            </a:r>
            <a:r>
              <a:rPr lang="en-US" sz="3200" b="1" dirty="0">
                <a:solidFill>
                  <a:srgbClr val="0070C0"/>
                </a:solidFill>
                <a:latin typeface="Symbol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/>
              </a:rPr>
              <a:t>= 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P</a:t>
            </a:r>
            <a:r>
              <a:rPr lang="en-US" sz="3200" b="1" baseline="30000" dirty="0">
                <a:solidFill>
                  <a:srgbClr val="0070C0"/>
                </a:solidFill>
                <a:latin typeface="Times New Roman"/>
              </a:rPr>
              <a:t>-1</a:t>
            </a:r>
            <a:r>
              <a:rPr lang="en-US" sz="3200" b="1" dirty="0">
                <a:solidFill>
                  <a:srgbClr val="0070C0"/>
                </a:solidFill>
                <a:latin typeface="Times New Roman"/>
              </a:rPr>
              <a:t> S 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05E90C-42F8-48D8-BF7D-64C0C5AC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400792" y="1805901"/>
            <a:ext cx="4970232" cy="456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E2838A-623E-49B1-9354-E0D11A856BFD}"/>
              </a:ext>
            </a:extLst>
          </p:cNvPr>
          <p:cNvSpPr txBox="1">
            <a:spLocks/>
          </p:cNvSpPr>
          <p:nvPr/>
        </p:nvSpPr>
        <p:spPr>
          <a:xfrm>
            <a:off x="466662" y="245582"/>
            <a:ext cx="9072000" cy="126216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Times New Roman" pitchFamily="18" charset="0"/>
              </a:rPr>
              <a:t>Diferencial de seleção x Gradiente de seleção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cs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B9465-EB9A-4768-9FC8-3F8027F4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866" y="1932295"/>
            <a:ext cx="5841318" cy="447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C3A80F-9177-422D-AF68-8CA0A66D052D}"/>
              </a:ext>
            </a:extLst>
          </p:cNvPr>
          <p:cNvSpPr/>
          <p:nvPr/>
        </p:nvSpPr>
        <p:spPr>
          <a:xfrm>
            <a:off x="2978618" y="2303687"/>
            <a:ext cx="2699287" cy="2852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2546AB-F10C-4AEE-B240-DEA2C571A3C7}"/>
              </a:ext>
            </a:extLst>
          </p:cNvPr>
          <p:cNvSpPr/>
          <p:nvPr/>
        </p:nvSpPr>
        <p:spPr>
          <a:xfrm>
            <a:off x="8698030" y="2211408"/>
            <a:ext cx="2567733" cy="2852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4304D88-E852-4095-82BB-36790529C68B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Cheverud</a:t>
            </a:r>
            <a:r>
              <a:rPr lang="en-US" sz="2400" dirty="0"/>
              <a:t> 1984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D65585C-C25E-48ED-92F5-DC7D5F187139}"/>
              </a:ext>
            </a:extLst>
          </p:cNvPr>
          <p:cNvSpPr txBox="1">
            <a:spLocks/>
          </p:cNvSpPr>
          <p:nvPr/>
        </p:nvSpPr>
        <p:spPr>
          <a:xfrm>
            <a:off x="2937719" y="2286909"/>
            <a:ext cx="2781084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truncamento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4035DE-EA59-4228-AF03-C7472E664DF6}"/>
              </a:ext>
            </a:extLst>
          </p:cNvPr>
          <p:cNvSpPr txBox="1">
            <a:spLocks/>
          </p:cNvSpPr>
          <p:nvPr/>
        </p:nvSpPr>
        <p:spPr>
          <a:xfrm>
            <a:off x="8605815" y="2169463"/>
            <a:ext cx="2781084" cy="41945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0070C0"/>
                </a:solidFill>
                <a:latin typeface="+mj-lt"/>
              </a:rPr>
              <a:t>Seleção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rgbClr val="0070C0"/>
                </a:solidFill>
                <a:latin typeface="+mj-lt"/>
              </a:rPr>
              <a:t>truncamento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797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1AD27-B4AF-43F4-B5D3-188087AA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38" y="1150712"/>
            <a:ext cx="9478761" cy="53998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0FD24D-9807-486F-9A82-D3CF303D55E4}"/>
              </a:ext>
            </a:extLst>
          </p:cNvPr>
          <p:cNvSpPr txBox="1">
            <a:spLocks/>
          </p:cNvSpPr>
          <p:nvPr/>
        </p:nvSpPr>
        <p:spPr>
          <a:xfrm>
            <a:off x="437465" y="307407"/>
            <a:ext cx="9072000" cy="126216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Times New Roman" pitchFamily="18" charset="0"/>
              </a:rPr>
              <a:t>Matriz-G: Variância e covariância aditiva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cs typeface="Times New Roman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5B05F7-BE31-45B6-ABD1-B31548CD06F8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</p:spTree>
    <p:extLst>
      <p:ext uri="{BB962C8B-B14F-4D97-AF65-F5344CB8AC3E}">
        <p14:creationId xmlns:p14="http://schemas.microsoft.com/office/powerpoint/2010/main" val="3643724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76D10-AB42-45E5-B79E-45D1AC8A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70" y="873452"/>
            <a:ext cx="8971842" cy="51110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BF450F-644A-44FE-BAD9-C2ABA1F75F72}"/>
              </a:ext>
            </a:extLst>
          </p:cNvPr>
          <p:cNvSpPr/>
          <p:nvPr/>
        </p:nvSpPr>
        <p:spPr>
          <a:xfrm>
            <a:off x="2590802" y="2895602"/>
            <a:ext cx="2095500" cy="2114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BEE73-A6ED-4737-99C1-4428CB58CAA0}"/>
              </a:ext>
            </a:extLst>
          </p:cNvPr>
          <p:cNvSpPr txBox="1"/>
          <p:nvPr/>
        </p:nvSpPr>
        <p:spPr>
          <a:xfrm>
            <a:off x="3104458" y="3656178"/>
            <a:ext cx="1068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BOLA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D2B5CC77-0632-4D4C-8EC1-C9CDD4ECEAC1}"/>
              </a:ext>
            </a:extLst>
          </p:cNvPr>
          <p:cNvSpPr/>
          <p:nvPr/>
        </p:nvSpPr>
        <p:spPr>
          <a:xfrm rot="19010579">
            <a:off x="6488892" y="3365666"/>
            <a:ext cx="3713124" cy="58102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47D-3D6A-4DF7-A07C-56712CE28133}"/>
              </a:ext>
            </a:extLst>
          </p:cNvPr>
          <p:cNvSpPr txBox="1"/>
          <p:nvPr/>
        </p:nvSpPr>
        <p:spPr>
          <a:xfrm rot="18995607">
            <a:off x="7462405" y="2874429"/>
            <a:ext cx="282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ELIPSE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A7A0B-2C9B-4A4F-96FE-F3472642C4A6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1AE001-559D-489D-B11A-30E237C9A7CE}"/>
              </a:ext>
            </a:extLst>
          </p:cNvPr>
          <p:cNvSpPr txBox="1">
            <a:spLocks/>
          </p:cNvSpPr>
          <p:nvPr/>
        </p:nvSpPr>
        <p:spPr>
          <a:xfrm>
            <a:off x="437465" y="307407"/>
            <a:ext cx="9072000" cy="126216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Times New Roman" pitchFamily="18" charset="0"/>
              </a:rPr>
              <a:t>Matriz-G: Variância e covariância aditiva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72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15" y="-140468"/>
            <a:ext cx="1160196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A forma da </a:t>
            </a:r>
            <a:r>
              <a:rPr lang="en-US" sz="3600" dirty="0" err="1">
                <a:solidFill>
                  <a:srgbClr val="C00000"/>
                </a:solidFill>
              </a:rPr>
              <a:t>matriz</a:t>
            </a:r>
            <a:r>
              <a:rPr lang="en-US" sz="3600" dirty="0">
                <a:solidFill>
                  <a:srgbClr val="C00000"/>
                </a:solidFill>
              </a:rPr>
              <a:t>-G </a:t>
            </a:r>
            <a:r>
              <a:rPr lang="en-US" sz="3600" dirty="0" err="1">
                <a:solidFill>
                  <a:srgbClr val="C00000"/>
                </a:solidFill>
              </a:rPr>
              <a:t>influencia</a:t>
            </a:r>
            <a:r>
              <a:rPr lang="en-US" sz="3600" dirty="0">
                <a:solidFill>
                  <a:srgbClr val="C00000"/>
                </a:solidFill>
              </a:rPr>
              <a:t> a </a:t>
            </a:r>
            <a:r>
              <a:rPr lang="en-US" sz="3600" dirty="0" err="1">
                <a:solidFill>
                  <a:srgbClr val="C00000"/>
                </a:solidFill>
              </a:rPr>
              <a:t>evolução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fenotípica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7922D-4FB1-41C3-BCEC-7DDE17AC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5" y="1232754"/>
            <a:ext cx="11233950" cy="534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AAF37-312D-4D07-889D-1DF693BD093B}"/>
              </a:ext>
            </a:extLst>
          </p:cNvPr>
          <p:cNvSpPr txBox="1"/>
          <p:nvPr/>
        </p:nvSpPr>
        <p:spPr>
          <a:xfrm>
            <a:off x="4487908" y="1417419"/>
            <a:ext cx="339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ym typeface="Symbol" panose="05050102010706020507" pitchFamily="18" charset="2"/>
              </a:rPr>
              <a:t></a:t>
            </a:r>
            <a:r>
              <a:rPr lang="en-US" sz="4000" b="1" dirty="0">
                <a:sym typeface="Symbol" panose="05050102010706020507" pitchFamily="18" charset="2"/>
              </a:rPr>
              <a:t>z</a:t>
            </a:r>
            <a:r>
              <a:rPr lang="en-US" sz="4000" dirty="0">
                <a:sym typeface="Symbol" panose="05050102010706020507" pitchFamily="18" charset="2"/>
              </a:rPr>
              <a:t> = </a:t>
            </a:r>
            <a:r>
              <a:rPr lang="en-US" sz="4000" b="1" dirty="0">
                <a:sym typeface="Symbol" panose="05050102010706020507" pitchFamily="18" charset="2"/>
              </a:rPr>
              <a:t>G </a:t>
            </a:r>
            <a:r>
              <a:rPr lang="el-GR" sz="4000" b="1" dirty="0"/>
              <a:t>β</a:t>
            </a:r>
            <a:endParaRPr lang="en-US" sz="4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66F354-CB64-4DB6-A2F4-282EDD12853C}"/>
              </a:ext>
            </a:extLst>
          </p:cNvPr>
          <p:cNvSpPr/>
          <p:nvPr/>
        </p:nvSpPr>
        <p:spPr>
          <a:xfrm>
            <a:off x="4629194" y="1185095"/>
            <a:ext cx="213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Equação</a:t>
            </a:r>
            <a:r>
              <a:rPr lang="en-US" dirty="0"/>
              <a:t> de </a:t>
            </a:r>
            <a:r>
              <a:rPr lang="en-US" dirty="0" err="1"/>
              <a:t>Lande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63A888-BD16-41C8-BE71-DA328D0A44E7}"/>
              </a:ext>
            </a:extLst>
          </p:cNvPr>
          <p:cNvSpPr/>
          <p:nvPr/>
        </p:nvSpPr>
        <p:spPr>
          <a:xfrm>
            <a:off x="2486025" y="1247776"/>
            <a:ext cx="1078682" cy="1076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B7798-B58A-49E2-8694-9C866D338AEE}"/>
              </a:ext>
            </a:extLst>
          </p:cNvPr>
          <p:cNvSpPr txBox="1"/>
          <p:nvPr/>
        </p:nvSpPr>
        <p:spPr>
          <a:xfrm>
            <a:off x="2695868" y="1617473"/>
            <a:ext cx="6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BOLA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CD383677-23FE-46BB-90B5-273EDFD9CC2F}"/>
              </a:ext>
            </a:extLst>
          </p:cNvPr>
          <p:cNvSpPr/>
          <p:nvPr/>
        </p:nvSpPr>
        <p:spPr>
          <a:xfrm rot="19010579">
            <a:off x="9742548" y="1567283"/>
            <a:ext cx="1347312" cy="25403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23F46-5053-4091-B2C6-E8F8F61C19F4}"/>
              </a:ext>
            </a:extLst>
          </p:cNvPr>
          <p:cNvSpPr txBox="1"/>
          <p:nvPr/>
        </p:nvSpPr>
        <p:spPr>
          <a:xfrm rot="18995607">
            <a:off x="9700316" y="1298578"/>
            <a:ext cx="198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CIGAR-SHAPED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B5E16E-3A10-4368-BE5A-31AE625E821C}"/>
              </a:ext>
            </a:extLst>
          </p:cNvPr>
          <p:cNvSpPr/>
          <p:nvPr/>
        </p:nvSpPr>
        <p:spPr>
          <a:xfrm>
            <a:off x="6422577" y="830510"/>
            <a:ext cx="5431685" cy="5821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5ABF06-291E-42B0-922C-0C67DFD51F12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</p:spTree>
    <p:extLst>
      <p:ext uri="{BB962C8B-B14F-4D97-AF65-F5344CB8AC3E}">
        <p14:creationId xmlns:p14="http://schemas.microsoft.com/office/powerpoint/2010/main" val="197403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893-D76A-4C67-8E7B-42A4A5B71E84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7CBF3B-E1E0-4337-90F3-486EAD5550F0}"/>
              </a:ext>
            </a:extLst>
          </p:cNvPr>
          <p:cNvSpPr txBox="1">
            <a:spLocks/>
          </p:cNvSpPr>
          <p:nvPr/>
        </p:nvSpPr>
        <p:spPr>
          <a:xfrm>
            <a:off x="263415" y="40245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A </a:t>
            </a:r>
            <a:r>
              <a:rPr lang="en-US" sz="3600" dirty="0" err="1">
                <a:solidFill>
                  <a:srgbClr val="C00000"/>
                </a:solidFill>
              </a:rPr>
              <a:t>matriz</a:t>
            </a:r>
            <a:r>
              <a:rPr lang="en-US" sz="3600" dirty="0">
                <a:solidFill>
                  <a:srgbClr val="C00000"/>
                </a:solidFill>
              </a:rPr>
              <a:t>-G </a:t>
            </a:r>
            <a:r>
              <a:rPr lang="en-US" sz="3600" dirty="0" err="1">
                <a:solidFill>
                  <a:srgbClr val="C00000"/>
                </a:solidFill>
              </a:rPr>
              <a:t>pode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enviesar</a:t>
            </a:r>
            <a:r>
              <a:rPr lang="en-US" sz="3600" dirty="0">
                <a:solidFill>
                  <a:srgbClr val="C00000"/>
                </a:solidFill>
              </a:rPr>
              <a:t> as </a:t>
            </a:r>
            <a:r>
              <a:rPr lang="en-US" sz="3600" dirty="0" err="1">
                <a:solidFill>
                  <a:srgbClr val="C00000"/>
                </a:solidFill>
              </a:rPr>
              <a:t>respostas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evolutivas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B4335-F5A7-42CD-8BF7-4F5A7F45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5" y="1385154"/>
            <a:ext cx="11233950" cy="534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A39EF-1C8B-4FC3-8F9F-5FECF183C30A}"/>
              </a:ext>
            </a:extLst>
          </p:cNvPr>
          <p:cNvSpPr txBox="1"/>
          <p:nvPr/>
        </p:nvSpPr>
        <p:spPr>
          <a:xfrm>
            <a:off x="4640308" y="1569819"/>
            <a:ext cx="339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ym typeface="Symbol" panose="05050102010706020507" pitchFamily="18" charset="2"/>
              </a:rPr>
              <a:t></a:t>
            </a:r>
            <a:r>
              <a:rPr lang="en-US" sz="4000" b="1" dirty="0">
                <a:sym typeface="Symbol" panose="05050102010706020507" pitchFamily="18" charset="2"/>
              </a:rPr>
              <a:t>z</a:t>
            </a:r>
            <a:r>
              <a:rPr lang="en-US" sz="4000" dirty="0">
                <a:sym typeface="Symbol" panose="05050102010706020507" pitchFamily="18" charset="2"/>
              </a:rPr>
              <a:t> = </a:t>
            </a:r>
            <a:r>
              <a:rPr lang="en-US" sz="4000" b="1" dirty="0">
                <a:sym typeface="Symbol" panose="05050102010706020507" pitchFamily="18" charset="2"/>
              </a:rPr>
              <a:t>G </a:t>
            </a:r>
            <a:r>
              <a:rPr lang="el-GR" sz="4000" b="1" dirty="0"/>
              <a:t>β</a:t>
            </a:r>
            <a:endParaRPr lang="en-US" sz="4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171F2-7A77-4532-B710-D1B7EAC19280}"/>
              </a:ext>
            </a:extLst>
          </p:cNvPr>
          <p:cNvSpPr/>
          <p:nvPr/>
        </p:nvSpPr>
        <p:spPr>
          <a:xfrm>
            <a:off x="4754706" y="1339207"/>
            <a:ext cx="1938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Equação</a:t>
            </a:r>
            <a:r>
              <a:rPr lang="en-US" dirty="0"/>
              <a:t> de </a:t>
            </a:r>
            <a:r>
              <a:rPr lang="en-US" dirty="0" err="1"/>
              <a:t>Lande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E16DE5-D1DA-4595-81E6-CA161EB30B47}"/>
              </a:ext>
            </a:extLst>
          </p:cNvPr>
          <p:cNvSpPr/>
          <p:nvPr/>
        </p:nvSpPr>
        <p:spPr>
          <a:xfrm>
            <a:off x="2638425" y="1400176"/>
            <a:ext cx="1078682" cy="1076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09AB3-0F3C-4C41-85F4-3AA14EC37E69}"/>
              </a:ext>
            </a:extLst>
          </p:cNvPr>
          <p:cNvSpPr txBox="1"/>
          <p:nvPr/>
        </p:nvSpPr>
        <p:spPr>
          <a:xfrm>
            <a:off x="2888680" y="1743042"/>
            <a:ext cx="7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BOLA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29DADD0-654F-4681-91B4-BFBD395E5D42}"/>
              </a:ext>
            </a:extLst>
          </p:cNvPr>
          <p:cNvSpPr/>
          <p:nvPr/>
        </p:nvSpPr>
        <p:spPr>
          <a:xfrm rot="19010579">
            <a:off x="9894948" y="1719683"/>
            <a:ext cx="1347312" cy="25403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3831F-D257-4654-B664-1861C2C201AE}"/>
              </a:ext>
            </a:extLst>
          </p:cNvPr>
          <p:cNvSpPr txBox="1"/>
          <p:nvPr/>
        </p:nvSpPr>
        <p:spPr>
          <a:xfrm rot="18995607">
            <a:off x="10168824" y="1589154"/>
            <a:ext cx="100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ELIPSE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0B69C-B074-4C2C-B23E-F3AB4D7716A5}"/>
              </a:ext>
            </a:extLst>
          </p:cNvPr>
          <p:cNvSpPr txBox="1">
            <a:spLocks/>
          </p:cNvSpPr>
          <p:nvPr/>
        </p:nvSpPr>
        <p:spPr>
          <a:xfrm>
            <a:off x="10040518" y="64659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</p:spTree>
    <p:extLst>
      <p:ext uri="{BB962C8B-B14F-4D97-AF65-F5344CB8AC3E}">
        <p14:creationId xmlns:p14="http://schemas.microsoft.com/office/powerpoint/2010/main" val="2437118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893-D76A-4C67-8E7B-42A4A5B71E84}"/>
              </a:ext>
            </a:extLst>
          </p:cNvPr>
          <p:cNvSpPr txBox="1">
            <a:spLocks/>
          </p:cNvSpPr>
          <p:nvPr/>
        </p:nvSpPr>
        <p:spPr>
          <a:xfrm>
            <a:off x="9888118" y="63135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7CBF3B-E1E0-4337-90F3-486EAD5550F0}"/>
              </a:ext>
            </a:extLst>
          </p:cNvPr>
          <p:cNvSpPr txBox="1">
            <a:spLocks/>
          </p:cNvSpPr>
          <p:nvPr/>
        </p:nvSpPr>
        <p:spPr>
          <a:xfrm>
            <a:off x="263415" y="40245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A </a:t>
            </a:r>
            <a:r>
              <a:rPr lang="en-US" sz="3600" dirty="0" err="1">
                <a:solidFill>
                  <a:srgbClr val="C00000"/>
                </a:solidFill>
              </a:rPr>
              <a:t>matriz</a:t>
            </a:r>
            <a:r>
              <a:rPr lang="en-US" sz="3600" dirty="0">
                <a:solidFill>
                  <a:srgbClr val="C00000"/>
                </a:solidFill>
              </a:rPr>
              <a:t>-G </a:t>
            </a:r>
            <a:r>
              <a:rPr lang="en-US" sz="3600" dirty="0" err="1">
                <a:solidFill>
                  <a:srgbClr val="C00000"/>
                </a:solidFill>
              </a:rPr>
              <a:t>pode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enviesar</a:t>
            </a:r>
            <a:r>
              <a:rPr lang="en-US" sz="3600" dirty="0">
                <a:solidFill>
                  <a:srgbClr val="C00000"/>
                </a:solidFill>
              </a:rPr>
              <a:t> as </a:t>
            </a:r>
            <a:r>
              <a:rPr lang="en-US" sz="3600" dirty="0" err="1">
                <a:solidFill>
                  <a:srgbClr val="C00000"/>
                </a:solidFill>
              </a:rPr>
              <a:t>respostas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evolutivas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B4335-F5A7-42CD-8BF7-4F5A7F45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5" y="1385154"/>
            <a:ext cx="11233950" cy="534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A39EF-1C8B-4FC3-8F9F-5FECF183C30A}"/>
              </a:ext>
            </a:extLst>
          </p:cNvPr>
          <p:cNvSpPr txBox="1"/>
          <p:nvPr/>
        </p:nvSpPr>
        <p:spPr>
          <a:xfrm>
            <a:off x="4640308" y="1569819"/>
            <a:ext cx="339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ym typeface="Symbol" panose="05050102010706020507" pitchFamily="18" charset="2"/>
              </a:rPr>
              <a:t></a:t>
            </a:r>
            <a:r>
              <a:rPr lang="en-US" sz="4000" b="1" dirty="0">
                <a:sym typeface="Symbol" panose="05050102010706020507" pitchFamily="18" charset="2"/>
              </a:rPr>
              <a:t>z</a:t>
            </a:r>
            <a:r>
              <a:rPr lang="en-US" sz="4000" dirty="0">
                <a:sym typeface="Symbol" panose="05050102010706020507" pitchFamily="18" charset="2"/>
              </a:rPr>
              <a:t> = </a:t>
            </a:r>
            <a:r>
              <a:rPr lang="en-US" sz="4000" b="1" dirty="0">
                <a:sym typeface="Symbol" panose="05050102010706020507" pitchFamily="18" charset="2"/>
              </a:rPr>
              <a:t>G </a:t>
            </a:r>
            <a:r>
              <a:rPr lang="el-GR" sz="4000" b="1" dirty="0"/>
              <a:t>β</a:t>
            </a:r>
            <a:endParaRPr lang="en-US" sz="4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171F2-7A77-4532-B710-D1B7EAC19280}"/>
              </a:ext>
            </a:extLst>
          </p:cNvPr>
          <p:cNvSpPr/>
          <p:nvPr/>
        </p:nvSpPr>
        <p:spPr>
          <a:xfrm>
            <a:off x="4754706" y="1339207"/>
            <a:ext cx="1938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Equação</a:t>
            </a:r>
            <a:r>
              <a:rPr lang="en-US" dirty="0"/>
              <a:t> de </a:t>
            </a:r>
            <a:r>
              <a:rPr lang="en-US" dirty="0" err="1"/>
              <a:t>Lande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E16DE5-D1DA-4595-81E6-CA161EB30B47}"/>
              </a:ext>
            </a:extLst>
          </p:cNvPr>
          <p:cNvSpPr/>
          <p:nvPr/>
        </p:nvSpPr>
        <p:spPr>
          <a:xfrm>
            <a:off x="2638425" y="1400176"/>
            <a:ext cx="1078682" cy="1076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09AB3-0F3C-4C41-85F4-3AA14EC37E69}"/>
              </a:ext>
            </a:extLst>
          </p:cNvPr>
          <p:cNvSpPr txBox="1"/>
          <p:nvPr/>
        </p:nvSpPr>
        <p:spPr>
          <a:xfrm>
            <a:off x="2888680" y="1743042"/>
            <a:ext cx="7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BOLA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29DADD0-654F-4681-91B4-BFBD395E5D42}"/>
              </a:ext>
            </a:extLst>
          </p:cNvPr>
          <p:cNvSpPr/>
          <p:nvPr/>
        </p:nvSpPr>
        <p:spPr>
          <a:xfrm rot="19010579">
            <a:off x="9894948" y="1719683"/>
            <a:ext cx="1347312" cy="25403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3831F-D257-4654-B664-1861C2C201AE}"/>
              </a:ext>
            </a:extLst>
          </p:cNvPr>
          <p:cNvSpPr txBox="1"/>
          <p:nvPr/>
        </p:nvSpPr>
        <p:spPr>
          <a:xfrm rot="18995607">
            <a:off x="10168824" y="1589154"/>
            <a:ext cx="100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ELIPSE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0B69C-B074-4C2C-B23E-F3AB4D7716A5}"/>
              </a:ext>
            </a:extLst>
          </p:cNvPr>
          <p:cNvSpPr txBox="1">
            <a:spLocks/>
          </p:cNvSpPr>
          <p:nvPr/>
        </p:nvSpPr>
        <p:spPr>
          <a:xfrm>
            <a:off x="10040518" y="6465932"/>
            <a:ext cx="2205793" cy="54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Arnold et al. 2001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FD8BBF-D6D2-4948-B196-F13B042A9626}"/>
              </a:ext>
            </a:extLst>
          </p:cNvPr>
          <p:cNvSpPr/>
          <p:nvPr/>
        </p:nvSpPr>
        <p:spPr>
          <a:xfrm>
            <a:off x="8031578" y="1944210"/>
            <a:ext cx="2159665" cy="17311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CAD6C4-48FC-4489-8E64-2056C26C2637}"/>
              </a:ext>
            </a:extLst>
          </p:cNvPr>
          <p:cNvCxnSpPr/>
          <p:nvPr/>
        </p:nvCxnSpPr>
        <p:spPr>
          <a:xfrm flipH="1">
            <a:off x="7386221" y="2991775"/>
            <a:ext cx="645357" cy="189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D0AA8CB-B646-42AE-A4E2-A6B8D623AEE6}"/>
              </a:ext>
            </a:extLst>
          </p:cNvPr>
          <p:cNvSpPr txBox="1">
            <a:spLocks/>
          </p:cNvSpPr>
          <p:nvPr/>
        </p:nvSpPr>
        <p:spPr>
          <a:xfrm>
            <a:off x="5390098" y="3197571"/>
            <a:ext cx="2205793" cy="966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</a:rPr>
              <a:t>RESTRIÇÃO EVOLUTIVA</a:t>
            </a:r>
          </a:p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</a:rPr>
              <a:t>(Evolutionary Constraint)</a:t>
            </a:r>
          </a:p>
        </p:txBody>
      </p:sp>
    </p:spTree>
    <p:extLst>
      <p:ext uri="{BB962C8B-B14F-4D97-AF65-F5344CB8AC3E}">
        <p14:creationId xmlns:p14="http://schemas.microsoft.com/office/powerpoint/2010/main" val="2223077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6E37DD-42FC-4E75-B28E-E43F9F88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7" y="687487"/>
            <a:ext cx="5440197" cy="2070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69621-8B45-4565-A2FB-0C17947D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7" y="2665921"/>
            <a:ext cx="7320425" cy="126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9FD9E-AB4B-49D6-BADA-000EFF7A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544" y="4283043"/>
            <a:ext cx="6008148" cy="22260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1DCEC-566A-47AA-A728-457515B16F69}"/>
              </a:ext>
            </a:extLst>
          </p:cNvPr>
          <p:cNvSpPr txBox="1">
            <a:spLocks/>
          </p:cNvSpPr>
          <p:nvPr/>
        </p:nvSpPr>
        <p:spPr>
          <a:xfrm>
            <a:off x="108347" y="715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C00000"/>
                </a:solidFill>
              </a:rPr>
              <a:t>Quer</a:t>
            </a:r>
            <a:r>
              <a:rPr lang="en-US" sz="3600" dirty="0">
                <a:solidFill>
                  <a:srgbClr val="C00000"/>
                </a:solidFill>
              </a:rPr>
              <a:t> saber </a:t>
            </a:r>
            <a:r>
              <a:rPr lang="en-US" sz="3600" dirty="0" err="1">
                <a:solidFill>
                  <a:srgbClr val="C00000"/>
                </a:solidFill>
              </a:rPr>
              <a:t>mais</a:t>
            </a:r>
            <a:r>
              <a:rPr lang="en-US" sz="3600" dirty="0">
                <a:solidFill>
                  <a:srgbClr val="C00000"/>
                </a:solidFill>
              </a:rPr>
              <a:t>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240D6-7646-4FF6-B03E-6DAD0D54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544" y="213185"/>
            <a:ext cx="6413099" cy="146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F13BA-2150-407D-9AFF-7C6003C88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25" y="1722679"/>
            <a:ext cx="3687791" cy="2748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3391E-76EC-4C20-8408-02E6E5544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98" y="3931684"/>
            <a:ext cx="3174263" cy="2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2444F-19FC-4126-B562-BDE04A756D7D}"/>
              </a:ext>
            </a:extLst>
          </p:cNvPr>
          <p:cNvSpPr txBox="1">
            <a:spLocks/>
          </p:cNvSpPr>
          <p:nvPr/>
        </p:nvSpPr>
        <p:spPr>
          <a:xfrm>
            <a:off x="649361" y="21638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 err="1"/>
              <a:t>Efeito</a:t>
            </a:r>
            <a:r>
              <a:rPr lang="en-US" sz="3600" dirty="0"/>
              <a:t> de </a:t>
            </a:r>
            <a:r>
              <a:rPr lang="en-US" sz="3600" dirty="0" err="1"/>
              <a:t>apenas</a:t>
            </a:r>
            <a:r>
              <a:rPr lang="en-US" sz="3600" dirty="0"/>
              <a:t> um gene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produzir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distribuição</a:t>
            </a:r>
            <a:r>
              <a:rPr lang="en-US" sz="3600" dirty="0"/>
              <a:t> </a:t>
            </a:r>
            <a:r>
              <a:rPr lang="en-US" sz="3600" dirty="0" err="1"/>
              <a:t>contínua</a:t>
            </a:r>
            <a:r>
              <a:rPr lang="en-US" sz="3600" dirty="0"/>
              <a:t> do </a:t>
            </a:r>
            <a:r>
              <a:rPr lang="en-US" sz="3600" dirty="0" err="1"/>
              <a:t>fenótipo</a:t>
            </a:r>
            <a:r>
              <a:rPr lang="en-US" sz="36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7689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385B68-35CE-4946-A3BE-6B16452E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10" y="1670169"/>
            <a:ext cx="5746459" cy="4987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A00F97-26BF-4A3E-8E78-1E11F398E1EB}"/>
              </a:ext>
            </a:extLst>
          </p:cNvPr>
          <p:cNvSpPr txBox="1">
            <a:spLocks/>
          </p:cNvSpPr>
          <p:nvPr/>
        </p:nvSpPr>
        <p:spPr>
          <a:xfrm>
            <a:off x="649361" y="21638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 err="1"/>
              <a:t>Efeito</a:t>
            </a:r>
            <a:r>
              <a:rPr lang="en-US" sz="3600" dirty="0"/>
              <a:t> de </a:t>
            </a:r>
            <a:r>
              <a:rPr lang="en-US" sz="3600" dirty="0" err="1"/>
              <a:t>apenas</a:t>
            </a:r>
            <a:r>
              <a:rPr lang="en-US" sz="3600" dirty="0"/>
              <a:t> um gene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produzir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distribuição</a:t>
            </a:r>
            <a:r>
              <a:rPr lang="en-US" sz="3600" dirty="0"/>
              <a:t> continua do </a:t>
            </a:r>
            <a:r>
              <a:rPr lang="en-US" sz="3600" dirty="0" err="1"/>
              <a:t>fenótipo</a:t>
            </a:r>
            <a:r>
              <a:rPr lang="en-US" sz="3600" dirty="0"/>
              <a:t>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3F8847-9904-4415-9E8F-6AB3E12C3676}"/>
              </a:ext>
            </a:extLst>
          </p:cNvPr>
          <p:cNvSpPr/>
          <p:nvPr/>
        </p:nvSpPr>
        <p:spPr>
          <a:xfrm>
            <a:off x="3431179" y="2142309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B4AF3-7606-41EE-B8E4-B3934B31563C}"/>
              </a:ext>
            </a:extLst>
          </p:cNvPr>
          <p:cNvSpPr txBox="1"/>
          <p:nvPr/>
        </p:nvSpPr>
        <p:spPr>
          <a:xfrm>
            <a:off x="3695184" y="1843287"/>
            <a:ext cx="221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 gene,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7BC1AC-9816-4603-8E7F-7C78665EC7A4}"/>
              </a:ext>
            </a:extLst>
          </p:cNvPr>
          <p:cNvSpPr/>
          <p:nvPr/>
        </p:nvSpPr>
        <p:spPr>
          <a:xfrm>
            <a:off x="3548743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E52891-BAFC-46B2-AC9C-FADFF2E34D81}"/>
              </a:ext>
            </a:extLst>
          </p:cNvPr>
          <p:cNvSpPr/>
          <p:nvPr/>
        </p:nvSpPr>
        <p:spPr>
          <a:xfrm>
            <a:off x="6609202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F2FE39-2EE9-4635-9A71-4FE4FA0BBC69}"/>
              </a:ext>
            </a:extLst>
          </p:cNvPr>
          <p:cNvSpPr/>
          <p:nvPr/>
        </p:nvSpPr>
        <p:spPr>
          <a:xfrm>
            <a:off x="3695184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218B05-024F-4D0B-8B58-6D63FE16B7BF}"/>
              </a:ext>
            </a:extLst>
          </p:cNvPr>
          <p:cNvSpPr/>
          <p:nvPr/>
        </p:nvSpPr>
        <p:spPr>
          <a:xfrm>
            <a:off x="6449244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CDF2D-0877-4259-AC6F-ABA4EE1452D1}"/>
              </a:ext>
            </a:extLst>
          </p:cNvPr>
          <p:cNvSpPr txBox="1"/>
          <p:nvPr/>
        </p:nvSpPr>
        <p:spPr>
          <a:xfrm>
            <a:off x="4397226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2C7A3-9A01-4963-A8F0-9CAF7226468C}"/>
              </a:ext>
            </a:extLst>
          </p:cNvPr>
          <p:cNvSpPr txBox="1"/>
          <p:nvPr/>
        </p:nvSpPr>
        <p:spPr>
          <a:xfrm>
            <a:off x="7079466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E458C-EEB2-4DD0-8D60-08A06D263608}"/>
              </a:ext>
            </a:extLst>
          </p:cNvPr>
          <p:cNvSpPr txBox="1"/>
          <p:nvPr/>
        </p:nvSpPr>
        <p:spPr>
          <a:xfrm>
            <a:off x="4397226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E3FCD-D581-4308-A493-38BC58DB4F28}"/>
              </a:ext>
            </a:extLst>
          </p:cNvPr>
          <p:cNvSpPr txBox="1"/>
          <p:nvPr/>
        </p:nvSpPr>
        <p:spPr>
          <a:xfrm>
            <a:off x="7232411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A4D75D-0BE2-48FC-B750-6D9F3ADA7842}"/>
              </a:ext>
            </a:extLst>
          </p:cNvPr>
          <p:cNvSpPr/>
          <p:nvPr/>
        </p:nvSpPr>
        <p:spPr>
          <a:xfrm>
            <a:off x="6237076" y="2101924"/>
            <a:ext cx="2634643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DC4343-8684-4FB2-B4AE-99E075E3DD56}"/>
              </a:ext>
            </a:extLst>
          </p:cNvPr>
          <p:cNvSpPr/>
          <p:nvPr/>
        </p:nvSpPr>
        <p:spPr>
          <a:xfrm>
            <a:off x="3357945" y="4777221"/>
            <a:ext cx="5672600" cy="186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7DF7CC-AA90-4BCC-8796-38977D90EE95}"/>
              </a:ext>
            </a:extLst>
          </p:cNvPr>
          <p:cNvSpPr/>
          <p:nvPr/>
        </p:nvSpPr>
        <p:spPr>
          <a:xfrm>
            <a:off x="6194245" y="4755713"/>
            <a:ext cx="2807365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3E075-91C2-41A4-BF62-41DA9906DF91}"/>
              </a:ext>
            </a:extLst>
          </p:cNvPr>
          <p:cNvSpPr txBox="1"/>
          <p:nvPr/>
        </p:nvSpPr>
        <p:spPr>
          <a:xfrm>
            <a:off x="6601096" y="1837094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Dois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53EA2-0D31-438F-88DE-5845D037E49C}"/>
              </a:ext>
            </a:extLst>
          </p:cNvPr>
          <p:cNvSpPr txBox="1"/>
          <p:nvPr/>
        </p:nvSpPr>
        <p:spPr>
          <a:xfrm>
            <a:off x="3694165" y="4534010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67586-B0F4-49A5-AF36-756455B71E6D}"/>
              </a:ext>
            </a:extLst>
          </p:cNvPr>
          <p:cNvSpPr txBox="1"/>
          <p:nvPr/>
        </p:nvSpPr>
        <p:spPr>
          <a:xfrm>
            <a:off x="6341985" y="4512655"/>
            <a:ext cx="299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Múltiplos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7E370-3E8D-4F45-95BD-7E59AE46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17" y="1670169"/>
            <a:ext cx="5746459" cy="4987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E23D0D-C5B7-43D2-99EC-F969328BA37A}"/>
              </a:ext>
            </a:extLst>
          </p:cNvPr>
          <p:cNvSpPr txBox="1">
            <a:spLocks/>
          </p:cNvSpPr>
          <p:nvPr/>
        </p:nvSpPr>
        <p:spPr>
          <a:xfrm>
            <a:off x="-69732" y="21638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 err="1"/>
              <a:t>Efeito</a:t>
            </a:r>
            <a:r>
              <a:rPr lang="en-US" sz="3600" dirty="0"/>
              <a:t> de </a:t>
            </a:r>
            <a:r>
              <a:rPr lang="en-US" sz="3600" dirty="0" err="1"/>
              <a:t>apenas</a:t>
            </a:r>
            <a:r>
              <a:rPr lang="en-US" sz="3600" dirty="0"/>
              <a:t> um gene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produzir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distribuição</a:t>
            </a:r>
            <a:r>
              <a:rPr lang="en-US" sz="3600" dirty="0"/>
              <a:t> continua do </a:t>
            </a:r>
            <a:r>
              <a:rPr lang="en-US" sz="3600" dirty="0" err="1"/>
              <a:t>fenótipo</a:t>
            </a:r>
            <a:r>
              <a:rPr lang="en-US" sz="3600" dirty="0"/>
              <a:t>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C04B09-27A9-4382-B904-0F6FF0AD32CD}"/>
              </a:ext>
            </a:extLst>
          </p:cNvPr>
          <p:cNvSpPr/>
          <p:nvPr/>
        </p:nvSpPr>
        <p:spPr>
          <a:xfrm>
            <a:off x="2712086" y="2142309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FAC06-5D55-4489-9DB5-DF5BB1EE7737}"/>
              </a:ext>
            </a:extLst>
          </p:cNvPr>
          <p:cNvSpPr txBox="1"/>
          <p:nvPr/>
        </p:nvSpPr>
        <p:spPr>
          <a:xfrm>
            <a:off x="2976091" y="1843287"/>
            <a:ext cx="221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 gene,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4A9CBF-14B3-4F90-9300-1DFD73142DC9}"/>
              </a:ext>
            </a:extLst>
          </p:cNvPr>
          <p:cNvSpPr/>
          <p:nvPr/>
        </p:nvSpPr>
        <p:spPr>
          <a:xfrm>
            <a:off x="2829650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FB9542-EFC3-4E66-8645-75B1AD786A0C}"/>
              </a:ext>
            </a:extLst>
          </p:cNvPr>
          <p:cNvSpPr/>
          <p:nvPr/>
        </p:nvSpPr>
        <p:spPr>
          <a:xfrm>
            <a:off x="5890109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AD3D7B-3A92-447D-A1A6-6012FAA8D6A4}"/>
              </a:ext>
            </a:extLst>
          </p:cNvPr>
          <p:cNvSpPr/>
          <p:nvPr/>
        </p:nvSpPr>
        <p:spPr>
          <a:xfrm>
            <a:off x="2976091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BC2338-252B-4864-B6E4-D380EB2A9186}"/>
              </a:ext>
            </a:extLst>
          </p:cNvPr>
          <p:cNvSpPr/>
          <p:nvPr/>
        </p:nvSpPr>
        <p:spPr>
          <a:xfrm>
            <a:off x="5730151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D716A-316D-47D2-AC7F-79FE8C4B5386}"/>
              </a:ext>
            </a:extLst>
          </p:cNvPr>
          <p:cNvSpPr txBox="1"/>
          <p:nvPr/>
        </p:nvSpPr>
        <p:spPr>
          <a:xfrm>
            <a:off x="3678133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176D5-6D5D-4997-B5DC-8E2ED9BCF6A2}"/>
              </a:ext>
            </a:extLst>
          </p:cNvPr>
          <p:cNvSpPr txBox="1"/>
          <p:nvPr/>
        </p:nvSpPr>
        <p:spPr>
          <a:xfrm>
            <a:off x="6360373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9E14B-98AA-43FB-BAC0-C15D8294624E}"/>
              </a:ext>
            </a:extLst>
          </p:cNvPr>
          <p:cNvSpPr txBox="1"/>
          <p:nvPr/>
        </p:nvSpPr>
        <p:spPr>
          <a:xfrm>
            <a:off x="3678133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6ED65-E347-4060-B857-13AA21BBE0CA}"/>
              </a:ext>
            </a:extLst>
          </p:cNvPr>
          <p:cNvSpPr txBox="1"/>
          <p:nvPr/>
        </p:nvSpPr>
        <p:spPr>
          <a:xfrm>
            <a:off x="6513318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47B93-D77A-4F12-8E85-1E9A445C3D9B}"/>
              </a:ext>
            </a:extLst>
          </p:cNvPr>
          <p:cNvSpPr/>
          <p:nvPr/>
        </p:nvSpPr>
        <p:spPr>
          <a:xfrm>
            <a:off x="5517983" y="2101924"/>
            <a:ext cx="2634643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0EC435-5A25-465F-BEBD-05693DCC8C66}"/>
              </a:ext>
            </a:extLst>
          </p:cNvPr>
          <p:cNvSpPr/>
          <p:nvPr/>
        </p:nvSpPr>
        <p:spPr>
          <a:xfrm>
            <a:off x="2685240" y="4463145"/>
            <a:ext cx="2634643" cy="6781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0B9B44-EC5D-4011-83F5-49CE24D0181B}"/>
              </a:ext>
            </a:extLst>
          </p:cNvPr>
          <p:cNvSpPr/>
          <p:nvPr/>
        </p:nvSpPr>
        <p:spPr>
          <a:xfrm>
            <a:off x="5475152" y="4755713"/>
            <a:ext cx="2807365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17C40-0498-47C9-873B-6F963668E49F}"/>
              </a:ext>
            </a:extLst>
          </p:cNvPr>
          <p:cNvSpPr txBox="1"/>
          <p:nvPr/>
        </p:nvSpPr>
        <p:spPr>
          <a:xfrm>
            <a:off x="5882003" y="1837094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Dois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F5596-0CEF-4640-AB95-07DA440D12CC}"/>
              </a:ext>
            </a:extLst>
          </p:cNvPr>
          <p:cNvSpPr txBox="1"/>
          <p:nvPr/>
        </p:nvSpPr>
        <p:spPr>
          <a:xfrm>
            <a:off x="2975072" y="4534010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95876-53C6-4105-AD1C-5D29898ACA0F}"/>
              </a:ext>
            </a:extLst>
          </p:cNvPr>
          <p:cNvSpPr txBox="1"/>
          <p:nvPr/>
        </p:nvSpPr>
        <p:spPr>
          <a:xfrm>
            <a:off x="5622892" y="4512655"/>
            <a:ext cx="299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Múltiplos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7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8DD94-3CAD-43E6-9CD4-8C910A47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17" y="1670169"/>
            <a:ext cx="5746459" cy="4987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EC59F83-D538-451C-A4AC-B0271ABB3E3C}"/>
              </a:ext>
            </a:extLst>
          </p:cNvPr>
          <p:cNvSpPr txBox="1">
            <a:spLocks/>
          </p:cNvSpPr>
          <p:nvPr/>
        </p:nvSpPr>
        <p:spPr>
          <a:xfrm>
            <a:off x="-69732" y="21638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rgbClr val="C00000"/>
                </a:solidFill>
              </a:rPr>
              <a:t>Vamos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pensar</a:t>
            </a:r>
            <a:r>
              <a:rPr lang="en-US" sz="3600" dirty="0">
                <a:solidFill>
                  <a:srgbClr val="C0000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 err="1"/>
              <a:t>Efeito</a:t>
            </a:r>
            <a:r>
              <a:rPr lang="en-US" sz="3600" dirty="0"/>
              <a:t> de </a:t>
            </a:r>
            <a:r>
              <a:rPr lang="en-US" sz="3600" dirty="0" err="1"/>
              <a:t>apenas</a:t>
            </a:r>
            <a:r>
              <a:rPr lang="en-US" sz="3600" dirty="0"/>
              <a:t> um gene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produzir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distribuição</a:t>
            </a:r>
            <a:r>
              <a:rPr lang="en-US" sz="3600" dirty="0"/>
              <a:t> continua do </a:t>
            </a:r>
            <a:r>
              <a:rPr lang="en-US" sz="3600" dirty="0" err="1"/>
              <a:t>fenótipo</a:t>
            </a:r>
            <a:r>
              <a:rPr lang="en-US" sz="3600" dirty="0"/>
              <a:t>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63B5C3-7128-4023-BF03-DB9C2A5357DF}"/>
              </a:ext>
            </a:extLst>
          </p:cNvPr>
          <p:cNvSpPr/>
          <p:nvPr/>
        </p:nvSpPr>
        <p:spPr>
          <a:xfrm>
            <a:off x="2712086" y="2142309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EF9F9-631A-4A1E-8B20-9685194D041D}"/>
              </a:ext>
            </a:extLst>
          </p:cNvPr>
          <p:cNvSpPr txBox="1"/>
          <p:nvPr/>
        </p:nvSpPr>
        <p:spPr>
          <a:xfrm>
            <a:off x="2976091" y="1843287"/>
            <a:ext cx="221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 gene,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8A0AEA-70DE-402C-BF4E-476B633A97D7}"/>
              </a:ext>
            </a:extLst>
          </p:cNvPr>
          <p:cNvSpPr/>
          <p:nvPr/>
        </p:nvSpPr>
        <p:spPr>
          <a:xfrm>
            <a:off x="2829650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29E6D7-DEC3-47D1-AA5E-6EA439DBEF88}"/>
              </a:ext>
            </a:extLst>
          </p:cNvPr>
          <p:cNvSpPr/>
          <p:nvPr/>
        </p:nvSpPr>
        <p:spPr>
          <a:xfrm>
            <a:off x="5890109" y="3710657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408989-BADB-41F2-8344-8460975CAAD8}"/>
              </a:ext>
            </a:extLst>
          </p:cNvPr>
          <p:cNvSpPr/>
          <p:nvPr/>
        </p:nvSpPr>
        <p:spPr>
          <a:xfrm>
            <a:off x="2976091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9B79CF-B53E-4FD6-A534-D07193E77665}"/>
              </a:ext>
            </a:extLst>
          </p:cNvPr>
          <p:cNvSpPr/>
          <p:nvPr/>
        </p:nvSpPr>
        <p:spPr>
          <a:xfrm>
            <a:off x="5730151" y="6153411"/>
            <a:ext cx="2281646" cy="2525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16527-6DB1-4F64-ADC9-DAEF5D487CF6}"/>
              </a:ext>
            </a:extLst>
          </p:cNvPr>
          <p:cNvSpPr txBox="1"/>
          <p:nvPr/>
        </p:nvSpPr>
        <p:spPr>
          <a:xfrm>
            <a:off x="3678133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48E9D-5084-441C-8715-7D6AC1CDCC2E}"/>
              </a:ext>
            </a:extLst>
          </p:cNvPr>
          <p:cNvSpPr txBox="1"/>
          <p:nvPr/>
        </p:nvSpPr>
        <p:spPr>
          <a:xfrm>
            <a:off x="6360373" y="369044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5E6B0-48B8-40E2-B14D-FA9A3A077290}"/>
              </a:ext>
            </a:extLst>
          </p:cNvPr>
          <p:cNvSpPr txBox="1"/>
          <p:nvPr/>
        </p:nvSpPr>
        <p:spPr>
          <a:xfrm>
            <a:off x="3678133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D76C9-F269-44B9-944D-75BCDB01C011}"/>
              </a:ext>
            </a:extLst>
          </p:cNvPr>
          <p:cNvSpPr txBox="1"/>
          <p:nvPr/>
        </p:nvSpPr>
        <p:spPr>
          <a:xfrm>
            <a:off x="6513318" y="6095019"/>
            <a:ext cx="10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(g)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7CE852-CBB8-4483-9528-B3A288B9BB71}"/>
              </a:ext>
            </a:extLst>
          </p:cNvPr>
          <p:cNvSpPr/>
          <p:nvPr/>
        </p:nvSpPr>
        <p:spPr>
          <a:xfrm>
            <a:off x="5517983" y="2101924"/>
            <a:ext cx="2634643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EA1BD0-FF06-4D4F-99FB-8B6155B88532}"/>
              </a:ext>
            </a:extLst>
          </p:cNvPr>
          <p:cNvSpPr/>
          <p:nvPr/>
        </p:nvSpPr>
        <p:spPr>
          <a:xfrm>
            <a:off x="2685240" y="4463145"/>
            <a:ext cx="2634643" cy="6781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A65300-6836-469D-BC76-969C0ED29585}"/>
              </a:ext>
            </a:extLst>
          </p:cNvPr>
          <p:cNvSpPr/>
          <p:nvPr/>
        </p:nvSpPr>
        <p:spPr>
          <a:xfrm>
            <a:off x="5475152" y="4755713"/>
            <a:ext cx="2807365" cy="3544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DFFF8-CF6F-4660-B583-4775A018F1BB}"/>
              </a:ext>
            </a:extLst>
          </p:cNvPr>
          <p:cNvSpPr txBox="1"/>
          <p:nvPr/>
        </p:nvSpPr>
        <p:spPr>
          <a:xfrm>
            <a:off x="5882003" y="1837094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Dois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D8B88B-80CF-4716-BD40-30378BF376C0}"/>
              </a:ext>
            </a:extLst>
          </p:cNvPr>
          <p:cNvSpPr txBox="1"/>
          <p:nvPr/>
        </p:nvSpPr>
        <p:spPr>
          <a:xfrm>
            <a:off x="2975072" y="4534010"/>
            <a:ext cx="26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44E48-CAE8-45EC-B45E-C03CDAD2A02D}"/>
              </a:ext>
            </a:extLst>
          </p:cNvPr>
          <p:cNvSpPr txBox="1"/>
          <p:nvPr/>
        </p:nvSpPr>
        <p:spPr>
          <a:xfrm>
            <a:off x="5622892" y="4512655"/>
            <a:ext cx="299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Múltiplos</a:t>
            </a:r>
            <a:r>
              <a:rPr lang="en-US" dirty="0"/>
              <a:t> genes,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alelos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B16DDF-D47C-4E00-AD6C-835E49ADC32B}"/>
              </a:ext>
            </a:extLst>
          </p:cNvPr>
          <p:cNvSpPr txBox="1">
            <a:spLocks/>
          </p:cNvSpPr>
          <p:nvPr/>
        </p:nvSpPr>
        <p:spPr>
          <a:xfrm>
            <a:off x="8676256" y="4755713"/>
            <a:ext cx="3007703" cy="17657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C00000"/>
                </a:solidFill>
              </a:rPr>
              <a:t>Gene da </a:t>
            </a:r>
            <a:r>
              <a:rPr lang="en-US" sz="3600" dirty="0" err="1">
                <a:solidFill>
                  <a:srgbClr val="C00000"/>
                </a:solidFill>
              </a:rPr>
              <a:t>obesidade</a:t>
            </a:r>
            <a:r>
              <a:rPr lang="en-US" sz="3600" dirty="0">
                <a:solidFill>
                  <a:srgbClr val="C00000"/>
                </a:solidFill>
              </a:rPr>
              <a:t>?</a:t>
            </a:r>
          </a:p>
          <a:p>
            <a:pPr algn="ctr"/>
            <a:endParaRPr lang="en-US" sz="3600" dirty="0">
              <a:solidFill>
                <a:srgbClr val="C00000"/>
              </a:solidFill>
            </a:endParaRPr>
          </a:p>
          <a:p>
            <a:pPr algn="ctr"/>
            <a:r>
              <a:rPr lang="en-US" sz="3600" dirty="0" err="1"/>
              <a:t>Alelo</a:t>
            </a:r>
            <a:r>
              <a:rPr lang="en-US" sz="3600" dirty="0"/>
              <a:t> de </a:t>
            </a:r>
            <a:r>
              <a:rPr lang="en-US" sz="3600" dirty="0" err="1"/>
              <a:t>grande</a:t>
            </a:r>
            <a:endParaRPr lang="en-US" sz="3600" dirty="0"/>
          </a:p>
          <a:p>
            <a:pPr algn="ctr"/>
            <a:r>
              <a:rPr lang="en-US" sz="3600" dirty="0" err="1"/>
              <a:t>efeito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acúmulo</a:t>
            </a:r>
            <a:r>
              <a:rPr lang="en-US" sz="3600" dirty="0"/>
              <a:t> de </a:t>
            </a:r>
            <a:r>
              <a:rPr lang="en-US" sz="3600" dirty="0" err="1"/>
              <a:t>gordura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178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1387</Words>
  <Application>Microsoft Office PowerPoint</Application>
  <PresentationFormat>Widescreen</PresentationFormat>
  <Paragraphs>351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Minicurso: BIOLOGIA EVOLUTIVA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 Fundamental da Genética Quantitativa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forma da matriz-G influencia a evolução fenotípica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Herança Quantitativa e Evolução</dc:title>
  <dc:creator>Monique Nouailhetas Simon</dc:creator>
  <cp:lastModifiedBy>Monique Simon</cp:lastModifiedBy>
  <cp:revision>196</cp:revision>
  <dcterms:created xsi:type="dcterms:W3CDTF">2019-10-24T16:18:16Z</dcterms:created>
  <dcterms:modified xsi:type="dcterms:W3CDTF">2020-02-09T16:09:09Z</dcterms:modified>
</cp:coreProperties>
</file>